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notesSlides/notesSlide1.xml" ContentType="application/vnd.openxmlformats-officedocument.presentationml.notes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59" r:id="rId45"/>
    <p:sldId id="374" r:id="rId46"/>
    <p:sldId id="375" r:id="rId47"/>
  </p:sldIdLst>
  <p:sldSz cx="9144000" cy="6858000" type="screen4x3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9">
          <p15:clr>
            <a:srgbClr val="A4A3A4"/>
          </p15:clr>
        </p15:guide>
        <p15:guide id="2" pos="217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7"/>
      </p:cViewPr>
      <p:guideLst>
        <p:guide orient="horz" pos="2879"/>
        <p:guide pos="21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67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6905979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675"/>
            </a:lvl1pPr>
          </a:lstStyle>
          <a:p>
            <a:fld id="{0F9B84EA-7D68-4D60-9CB1-D50884785D1C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7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6905979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552950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2475309"/>
            <a:ext cx="9753600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979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938713" y="642938"/>
            <a:ext cx="2314575" cy="1736725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统本身的表现(例如系统质量、信息质量等)固然重要，但更重要的是人们如何理解、使用、维护ERP系统，并利用ERP 给企业带来经济利益。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10" Type="http://schemas.openxmlformats.org/officeDocument/2006/relationships/image" Target="file:///C:\Users\1V994W2\PycharmProjects\PPT_Background_Generation/pic_temp/pic_sup.png" TargetMode="External"/><Relationship Id="rId4" Type="http://schemas.openxmlformats.org/officeDocument/2006/relationships/tags" Target="../tags/tag10.xml"/><Relationship Id="rId9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3.png"/><Relationship Id="rId5" Type="http://schemas.openxmlformats.org/officeDocument/2006/relationships/tags" Target="../tags/tag18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17.xml"/><Relationship Id="rId9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image" Target="../media/image5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file:///C:\Users\1V994W2\PycharmProjects\PPT_Background_Generation/pic_temp/pic_half_left.png" TargetMode="Externa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4.png"/><Relationship Id="rId5" Type="http://schemas.openxmlformats.org/officeDocument/2006/relationships/tags" Target="../tags/tag2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image" Target="file:///C:\Users\1V994W2\PycharmProjects\PPT_Background_Generation/pic_temp/pic_half_right.png" TargetMode="Externa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3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34.xml"/><Relationship Id="rId10" Type="http://schemas.openxmlformats.org/officeDocument/2006/relationships/image" Target="../media/image2.png"/><Relationship Id="rId4" Type="http://schemas.openxmlformats.org/officeDocument/2006/relationships/tags" Target="../tags/tag33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image" Target="../media/image2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2.xml"/><Relationship Id="rId15" Type="http://schemas.openxmlformats.org/officeDocument/2006/relationships/image" Target="file:///C:\Users\1V994W2\PycharmProjects\PPT_Background_Generation/pic_temp/1_pic_quater_right_up.png" TargetMode="External"/><Relationship Id="rId10" Type="http://schemas.openxmlformats.org/officeDocument/2006/relationships/tags" Target="../tags/tag47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9" Type="http://schemas.openxmlformats.org/officeDocument/2006/relationships/image" Target="file:///C:\Users\1V994W2\Documents\Tencent%20Files\574576071\FileRecv\&#25340;&#35013;&#32032;&#26448;\forleft%201-23\\15\subject_holdright_52,132,204_0_staid_full_0.png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3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61.xml"/><Relationship Id="rId10" Type="http://schemas.openxmlformats.org/officeDocument/2006/relationships/image" Target="../media/image2.png"/><Relationship Id="rId4" Type="http://schemas.openxmlformats.org/officeDocument/2006/relationships/tags" Target="../tags/tag60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image" Target="../media/image3.png"/><Relationship Id="rId5" Type="http://schemas.openxmlformats.org/officeDocument/2006/relationships/tags" Target="../tags/tag69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68.xml"/><Relationship Id="rId9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76.xml"/><Relationship Id="rId10" Type="http://schemas.openxmlformats.org/officeDocument/2006/relationships/image" Target="../media/image3.png"/><Relationship Id="rId4" Type="http://schemas.openxmlformats.org/officeDocument/2006/relationships/tags" Target="../tags/tag75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10" Type="http://schemas.openxmlformats.org/officeDocument/2006/relationships/image" Target="file:///C:\Users\1V994W2\PycharmProjects\PPT_Background_Generation/pic_temp/pic_sup.png" TargetMode="External"/><Relationship Id="rId4" Type="http://schemas.openxmlformats.org/officeDocument/2006/relationships/tags" Target="../tags/tag81.xml"/><Relationship Id="rId9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8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89.xml"/><Relationship Id="rId10" Type="http://schemas.openxmlformats.org/officeDocument/2006/relationships/image" Target="../media/image3.png"/><Relationship Id="rId4" Type="http://schemas.openxmlformats.org/officeDocument/2006/relationships/tags" Target="../tags/tag88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3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95.xml"/><Relationship Id="rId10" Type="http://schemas.openxmlformats.org/officeDocument/2006/relationships/image" Target="../media/image2.png"/><Relationship Id="rId4" Type="http://schemas.openxmlformats.org/officeDocument/2006/relationships/tags" Target="../tags/tag94.xml"/><Relationship Id="rId9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03.xml"/><Relationship Id="rId10" Type="http://schemas.openxmlformats.org/officeDocument/2006/relationships/image" Target="../media/image2.png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image" Target="../media/image3.png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2.png"/><Relationship Id="rId5" Type="http://schemas.openxmlformats.org/officeDocument/2006/relationships/tags" Target="../tags/tag11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3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2.png"/><Relationship Id="rId5" Type="http://schemas.openxmlformats.org/officeDocument/2006/relationships/tags" Target="../tags/tag12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image" Target="../media/image2.png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26.xml"/><Relationship Id="rId16" Type="http://schemas.openxmlformats.org/officeDocument/2006/relationships/image" Target="file:///C:\Users\1V994W2\PycharmProjects\PPT_Background_Generation/pic_temp/1_pic_quater_right_up.png" TargetMode="Externa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image" Target="../media/image3.png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12" Type="http://schemas.openxmlformats.org/officeDocument/2006/relationships/image" Target="../media/image3.png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40.xml"/><Relationship Id="rId10" Type="http://schemas.openxmlformats.org/officeDocument/2006/relationships/image" Target="../media/image2.png"/><Relationship Id="rId4" Type="http://schemas.openxmlformats.org/officeDocument/2006/relationships/tags" Target="../tags/tag139.xml"/><Relationship Id="rId9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>
            <p:custDataLst>
              <p:tags r:id="rId1"/>
            </p:custDataLst>
          </p:nvPr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5"/>
            </p:custDataLst>
          </p:nvPr>
        </p:nvSpPr>
        <p:spPr>
          <a:xfrm>
            <a:off x="693420" y="3378836"/>
            <a:ext cx="3619500" cy="1275715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200" b="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6"/>
            </p:custDataLst>
          </p:nvPr>
        </p:nvSpPr>
        <p:spPr>
          <a:xfrm>
            <a:off x="693421" y="2203451"/>
            <a:ext cx="3619024" cy="970915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5400"/>
              <a:buFont typeface="Arial" panose="020B0604020202020204" pitchFamily="34" charset="0"/>
              <a:buNone/>
              <a:defRPr sz="4050" b="0" spc="600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 flipV="1">
            <a:off x="449580" y="2285683"/>
            <a:ext cx="0" cy="228600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>
            <p:custDataLst>
              <p:tags r:id="rId1"/>
            </p:custDataLst>
          </p:nvPr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7" name="图片 6"/>
          <p:cNvPicPr/>
          <p:nvPr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502412" y="952508"/>
            <a:ext cx="8139178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>
            <p:custDataLst>
              <p:tags r:id="rId1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0"/>
            <a:ext cx="2709334" cy="4064000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2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66" y="1397000"/>
            <a:ext cx="2709334" cy="406400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219056" y="303809"/>
            <a:ext cx="8705888" cy="6250382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7"/>
            </p:custDataLst>
          </p:nvPr>
        </p:nvSpPr>
        <p:spPr>
          <a:xfrm>
            <a:off x="3098960" y="2785110"/>
            <a:ext cx="4325779" cy="835660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20204" pitchFamily="34" charset="0"/>
              <a:buNone/>
              <a:defRPr sz="3600" b="0" spc="500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8"/>
            </p:custDataLst>
          </p:nvPr>
        </p:nvSpPr>
        <p:spPr>
          <a:xfrm>
            <a:off x="3098960" y="3823971"/>
            <a:ext cx="4325779" cy="321945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200" b="0" spc="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zh-CN" altLang="en-US"/>
              <a:t>单击此处编辑副标题</a:t>
            </a:r>
          </a:p>
        </p:txBody>
      </p:sp>
      <p:cxnSp>
        <p:nvCxnSpPr>
          <p:cNvPr id="10" name="直接连接符 9"/>
          <p:cNvCxnSpPr/>
          <p:nvPr>
            <p:custDataLst>
              <p:tags r:id="rId9"/>
            </p:custDataLst>
          </p:nvPr>
        </p:nvCxnSpPr>
        <p:spPr>
          <a:xfrm>
            <a:off x="1828800" y="4088765"/>
            <a:ext cx="1025843" cy="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>
            <p:custDataLst>
              <p:tags r:id="rId1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2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502448" y="952508"/>
            <a:ext cx="396243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4679158" y="952508"/>
            <a:ext cx="396243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>
            <p:custDataLst>
              <p:tags r:id="rId1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10" name="图片 9"/>
          <p:cNvPicPr/>
          <p:nvPr>
            <p:custDataLst>
              <p:tags r:id="rId2"/>
            </p:custDataLst>
          </p:nvPr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02448" y="952508"/>
            <a:ext cx="396243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502444" y="1406525"/>
            <a:ext cx="39624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4676813" y="952508"/>
            <a:ext cx="396243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4676813" y="1406525"/>
            <a:ext cx="396243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194560"/>
            <a:ext cx="3291840" cy="246888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12" y="443230"/>
            <a:ext cx="8139178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>
            <p:custDataLst>
              <p:tags r:id="rId1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2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48" y="443234"/>
            <a:ext cx="8139178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502448" y="952508"/>
            <a:ext cx="396243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4679194" y="952508"/>
            <a:ext cx="396243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2019/12/11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>
            <p:custDataLst>
              <p:tags r:id="rId1"/>
            </p:custDataLst>
          </p:nvPr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7" name="图片 6"/>
          <p:cNvPicPr/>
          <p:nvPr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6" name="图片 5"/>
          <p:cNvPicPr/>
          <p:nvPr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02448" y="952508"/>
            <a:ext cx="8139178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>
            <p:custDataLst>
              <p:tags r:id="rId1"/>
            </p:custDataLst>
          </p:nvPr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任意多边形 1"/>
          <p:cNvSpPr/>
          <p:nvPr>
            <p:custDataLst>
              <p:tags r:id="rId5"/>
            </p:custDataLst>
          </p:nvPr>
        </p:nvSpPr>
        <p:spPr>
          <a:xfrm flipH="1">
            <a:off x="3225165" y="2057717"/>
            <a:ext cx="938213" cy="2742565"/>
          </a:xfrm>
          <a:custGeom>
            <a:avLst/>
            <a:gdLst>
              <a:gd name="connisteX0" fmla="*/ 1885950 w 1896110"/>
              <a:gd name="connsiteY0" fmla="*/ 826135 h 4745355"/>
              <a:gd name="connisteX1" fmla="*/ 1885950 w 1896110"/>
              <a:gd name="connsiteY1" fmla="*/ 0 h 4745355"/>
              <a:gd name="connisteX2" fmla="*/ 0 w 1896110"/>
              <a:gd name="connsiteY2" fmla="*/ 0 h 4745355"/>
              <a:gd name="connisteX3" fmla="*/ 0 w 1896110"/>
              <a:gd name="connsiteY3" fmla="*/ 4745355 h 4745355"/>
              <a:gd name="connisteX4" fmla="*/ 1896110 w 1896110"/>
              <a:gd name="connsiteY4" fmla="*/ 4745355 h 4745355"/>
              <a:gd name="connisteX5" fmla="*/ 1896110 w 1896110"/>
              <a:gd name="connsiteY5" fmla="*/ 4003675 h 47453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1896110" h="4745355">
                <a:moveTo>
                  <a:pt x="1885950" y="826135"/>
                </a:moveTo>
                <a:lnTo>
                  <a:pt x="1885950" y="0"/>
                </a:lnTo>
                <a:lnTo>
                  <a:pt x="0" y="0"/>
                </a:lnTo>
                <a:lnTo>
                  <a:pt x="0" y="4745355"/>
                </a:lnTo>
                <a:lnTo>
                  <a:pt x="1896110" y="4745355"/>
                </a:lnTo>
                <a:lnTo>
                  <a:pt x="1896110" y="4003675"/>
                </a:lnTo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  <p:custDataLst>
              <p:tags r:id="rId6"/>
            </p:custDataLst>
          </p:nvPr>
        </p:nvSpPr>
        <p:spPr>
          <a:xfrm>
            <a:off x="599123" y="3939222"/>
            <a:ext cx="3159443" cy="370205"/>
          </a:xfrm>
        </p:spPr>
        <p:txBody>
          <a:bodyPr vert="horz" wrap="square" lIns="0" tIns="0" rIns="0" bIns="0" anchor="t" anchorCtr="0">
            <a:normAutofit/>
          </a:bodyPr>
          <a:lstStyle>
            <a:lvl1pPr marL="342900" marR="0" indent="-342900" algn="r" rtl="0" eaLnBrk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1500" b="0" spc="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ts val="2000"/>
              <a:buFont typeface="Arial" panose="020B0604020202020204" pitchFamily="34" charset="0"/>
              <a:buNone/>
            </a:pPr>
            <a:r>
              <a:rPr lang="zh-CN" altLang="en-US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7"/>
            </p:custDataLst>
          </p:nvPr>
        </p:nvSpPr>
        <p:spPr>
          <a:xfrm>
            <a:off x="599123" y="2562542"/>
            <a:ext cx="3269933" cy="1172210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6600"/>
              <a:buFont typeface="Arial" panose="020B0604020202020204" pitchFamily="34" charset="0"/>
              <a:buNone/>
              <a:defRPr sz="4950" b="0" spc="700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6" name="图片 5"/>
          <p:cNvPicPr/>
          <p:nvPr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12" y="443230"/>
            <a:ext cx="8139178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19056" y="303809"/>
            <a:ext cx="8705888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9" name="图片 8"/>
          <p:cNvPicPr/>
          <p:nvPr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3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961200" y="1249200"/>
            <a:ext cx="7219800" cy="723600"/>
          </a:xfrm>
        </p:spPr>
        <p:txBody>
          <a:bodyPr wrap="square" anchor="ctr"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960835" y="2163600"/>
            <a:ext cx="721995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3618452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/>
          <p:nvPr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37400" y="770400"/>
            <a:ext cx="2970000" cy="882000"/>
          </a:xfrm>
        </p:spPr>
        <p:txBody>
          <a:bodyPr wrap="square" anchor="ctr" anchorCtr="0">
            <a:normAutofit/>
          </a:bodyPr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40100" y="1764000"/>
            <a:ext cx="29673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3825900" y="769938"/>
            <a:ext cx="486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10" name="图片 9"/>
          <p:cNvPicPr/>
          <p:nvPr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3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9000" y="781200"/>
            <a:ext cx="8232300" cy="626400"/>
          </a:xfrm>
        </p:spPr>
        <p:txBody>
          <a:bodyPr wrap="square" anchor="ctr">
            <a:normAutofit/>
          </a:bodyPr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459000" y="1659600"/>
            <a:ext cx="8231981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59581" y="2808000"/>
            <a:ext cx="82242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5028971"/>
            <a:ext cx="9144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10" name="图片 9"/>
          <p:cNvPicPr/>
          <p:nvPr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601754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3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3600" y="669600"/>
            <a:ext cx="8232300" cy="565200"/>
          </a:xfrm>
        </p:spPr>
        <p:txBody>
          <a:bodyPr wrap="square" anchor="ctr" anchorCtr="0">
            <a:normAutofit/>
          </a:bodyPr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453628" y="1681200"/>
            <a:ext cx="82431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445500" y="5180400"/>
            <a:ext cx="82512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12" name="图片 11"/>
          <p:cNvPicPr/>
          <p:nvPr>
            <p:custDataLst>
              <p:tags r:id="rId2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6256246"/>
            <a:ext cx="540068" cy="601754"/>
          </a:xfrm>
          <a:prstGeom prst="rect">
            <a:avLst/>
          </a:prstGeom>
        </p:spPr>
      </p:pic>
      <p:pic>
        <p:nvPicPr>
          <p:cNvPr id="10" name="图片 9"/>
          <p:cNvPicPr/>
          <p:nvPr>
            <p:custDataLst>
              <p:tags r:id="rId3"/>
            </p:custDataLst>
          </p:nvPr>
        </p:nvPicPr>
        <p:blipFill>
          <a:blip r:embed="rId15" r:link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6246"/>
            <a:ext cx="540068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34700" y="237600"/>
            <a:ext cx="82782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434700" y="1663200"/>
            <a:ext cx="40068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681800" y="1663200"/>
            <a:ext cx="40257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429300" y="4816800"/>
            <a:ext cx="40068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4689900" y="4813200"/>
            <a:ext cx="40257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3691"/>
            <a:ext cx="9144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9" name="图片 8"/>
          <p:cNvPicPr/>
          <p:nvPr>
            <p:custDataLst>
              <p:tags r:id="rId2"/>
            </p:custDataLst>
          </p:nvPr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848" y="5504055"/>
            <a:ext cx="1215152" cy="1353945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3"/>
            </p:custDataLst>
          </p:nvPr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4055"/>
            <a:ext cx="1215152" cy="135394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42100" y="1339200"/>
            <a:ext cx="6858000" cy="2386800"/>
          </a:xfrm>
        </p:spPr>
        <p:txBody>
          <a:bodyPr wrap="square" anchor="b">
            <a:normAutofit/>
          </a:bodyPr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59807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000" y="6349833"/>
            <a:ext cx="297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49833"/>
            <a:ext cx="2025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141810" y="3862800"/>
            <a:ext cx="6858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02412" y="443230"/>
            <a:ext cx="8139178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502412" y="961398"/>
            <a:ext cx="8139178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659807" y="6349833"/>
            <a:ext cx="2025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3087000" y="6349833"/>
            <a:ext cx="297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6457950" y="6349833"/>
            <a:ext cx="2025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1.xml"/><Relationship Id="rId6" Type="http://schemas.openxmlformats.org/officeDocument/2006/relationships/image" Target="../media/image16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image" Target="../media/image35.jpeg"/><Relationship Id="rId26" Type="http://schemas.openxmlformats.org/officeDocument/2006/relationships/image" Target="../media/image43.jpeg"/><Relationship Id="rId39" Type="http://schemas.openxmlformats.org/officeDocument/2006/relationships/image" Target="../media/image56.jpeg"/><Relationship Id="rId3" Type="http://schemas.openxmlformats.org/officeDocument/2006/relationships/image" Target="../media/image20.png"/><Relationship Id="rId21" Type="http://schemas.openxmlformats.org/officeDocument/2006/relationships/image" Target="../media/image38.jpeg"/><Relationship Id="rId34" Type="http://schemas.openxmlformats.org/officeDocument/2006/relationships/image" Target="../media/image51.jpeg"/><Relationship Id="rId42" Type="http://schemas.openxmlformats.org/officeDocument/2006/relationships/image" Target="../media/image59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5" Type="http://schemas.openxmlformats.org/officeDocument/2006/relationships/image" Target="../media/image42.jpeg"/><Relationship Id="rId33" Type="http://schemas.openxmlformats.org/officeDocument/2006/relationships/image" Target="../media/image50.jpeg"/><Relationship Id="rId38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.jpeg"/><Relationship Id="rId20" Type="http://schemas.openxmlformats.org/officeDocument/2006/relationships/image" Target="../media/image37.jpeg"/><Relationship Id="rId29" Type="http://schemas.openxmlformats.org/officeDocument/2006/relationships/image" Target="../media/image46.jpeg"/><Relationship Id="rId41" Type="http://schemas.openxmlformats.org/officeDocument/2006/relationships/image" Target="../media/image58.jpeg"/><Relationship Id="rId1" Type="http://schemas.openxmlformats.org/officeDocument/2006/relationships/tags" Target="../tags/tag158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24" Type="http://schemas.openxmlformats.org/officeDocument/2006/relationships/image" Target="../media/image41.jpeg"/><Relationship Id="rId32" Type="http://schemas.openxmlformats.org/officeDocument/2006/relationships/image" Target="../media/image49.jpeg"/><Relationship Id="rId37" Type="http://schemas.openxmlformats.org/officeDocument/2006/relationships/image" Target="../media/image54.png"/><Relationship Id="rId40" Type="http://schemas.openxmlformats.org/officeDocument/2006/relationships/image" Target="../media/image57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23" Type="http://schemas.openxmlformats.org/officeDocument/2006/relationships/image" Target="../media/image40.jpeg"/><Relationship Id="rId28" Type="http://schemas.openxmlformats.org/officeDocument/2006/relationships/image" Target="../media/image45.jpeg"/><Relationship Id="rId36" Type="http://schemas.openxmlformats.org/officeDocument/2006/relationships/image" Target="../media/image53.jpeg"/><Relationship Id="rId10" Type="http://schemas.openxmlformats.org/officeDocument/2006/relationships/image" Target="../media/image27.jpeg"/><Relationship Id="rId19" Type="http://schemas.openxmlformats.org/officeDocument/2006/relationships/image" Target="../media/image36.jpeg"/><Relationship Id="rId31" Type="http://schemas.openxmlformats.org/officeDocument/2006/relationships/image" Target="../media/image48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Relationship Id="rId22" Type="http://schemas.openxmlformats.org/officeDocument/2006/relationships/image" Target="../media/image39.jpeg"/><Relationship Id="rId27" Type="http://schemas.openxmlformats.org/officeDocument/2006/relationships/image" Target="../media/image44.jpeg"/><Relationship Id="rId30" Type="http://schemas.openxmlformats.org/officeDocument/2006/relationships/image" Target="../media/image47.jpeg"/><Relationship Id="rId35" Type="http://schemas.openxmlformats.org/officeDocument/2006/relationships/image" Target="../media/image52.jpeg"/><Relationship Id="rId43" Type="http://schemas.openxmlformats.org/officeDocument/2006/relationships/image" Target="../media/image6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0.xml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image" Target="../media/image35.jpeg"/><Relationship Id="rId26" Type="http://schemas.openxmlformats.org/officeDocument/2006/relationships/image" Target="../media/image43.jpeg"/><Relationship Id="rId39" Type="http://schemas.openxmlformats.org/officeDocument/2006/relationships/image" Target="../media/image56.jpeg"/><Relationship Id="rId3" Type="http://schemas.openxmlformats.org/officeDocument/2006/relationships/image" Target="../media/image64.png"/><Relationship Id="rId21" Type="http://schemas.openxmlformats.org/officeDocument/2006/relationships/image" Target="../media/image38.jpeg"/><Relationship Id="rId34" Type="http://schemas.openxmlformats.org/officeDocument/2006/relationships/image" Target="../media/image51.jpeg"/><Relationship Id="rId42" Type="http://schemas.openxmlformats.org/officeDocument/2006/relationships/image" Target="../media/image59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5" Type="http://schemas.openxmlformats.org/officeDocument/2006/relationships/image" Target="../media/image42.jpeg"/><Relationship Id="rId33" Type="http://schemas.openxmlformats.org/officeDocument/2006/relationships/image" Target="../media/image50.jpeg"/><Relationship Id="rId38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.jpeg"/><Relationship Id="rId20" Type="http://schemas.openxmlformats.org/officeDocument/2006/relationships/image" Target="../media/image37.jpeg"/><Relationship Id="rId29" Type="http://schemas.openxmlformats.org/officeDocument/2006/relationships/image" Target="../media/image46.jpeg"/><Relationship Id="rId41" Type="http://schemas.openxmlformats.org/officeDocument/2006/relationships/image" Target="../media/image58.jpeg"/><Relationship Id="rId1" Type="http://schemas.openxmlformats.org/officeDocument/2006/relationships/tags" Target="../tags/tag17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24" Type="http://schemas.openxmlformats.org/officeDocument/2006/relationships/image" Target="../media/image41.jpeg"/><Relationship Id="rId32" Type="http://schemas.openxmlformats.org/officeDocument/2006/relationships/image" Target="../media/image49.jpeg"/><Relationship Id="rId37" Type="http://schemas.openxmlformats.org/officeDocument/2006/relationships/image" Target="../media/image54.png"/><Relationship Id="rId40" Type="http://schemas.openxmlformats.org/officeDocument/2006/relationships/image" Target="../media/image57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23" Type="http://schemas.openxmlformats.org/officeDocument/2006/relationships/image" Target="../media/image40.jpeg"/><Relationship Id="rId28" Type="http://schemas.openxmlformats.org/officeDocument/2006/relationships/image" Target="../media/image45.jpeg"/><Relationship Id="rId36" Type="http://schemas.openxmlformats.org/officeDocument/2006/relationships/image" Target="../media/image53.jpeg"/><Relationship Id="rId10" Type="http://schemas.openxmlformats.org/officeDocument/2006/relationships/image" Target="../media/image27.jpeg"/><Relationship Id="rId19" Type="http://schemas.openxmlformats.org/officeDocument/2006/relationships/image" Target="../media/image36.jpeg"/><Relationship Id="rId31" Type="http://schemas.openxmlformats.org/officeDocument/2006/relationships/image" Target="../media/image48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Relationship Id="rId22" Type="http://schemas.openxmlformats.org/officeDocument/2006/relationships/image" Target="../media/image39.jpeg"/><Relationship Id="rId27" Type="http://schemas.openxmlformats.org/officeDocument/2006/relationships/image" Target="../media/image44.jpeg"/><Relationship Id="rId30" Type="http://schemas.openxmlformats.org/officeDocument/2006/relationships/image" Target="../media/image47.jpeg"/><Relationship Id="rId35" Type="http://schemas.openxmlformats.org/officeDocument/2006/relationships/image" Target="../media/image52.jpeg"/><Relationship Id="rId43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67.jpeg"/><Relationship Id="rId18" Type="http://schemas.openxmlformats.org/officeDocument/2006/relationships/image" Target="../media/image33.jpeg"/><Relationship Id="rId26" Type="http://schemas.openxmlformats.org/officeDocument/2006/relationships/image" Target="../media/image41.jpeg"/><Relationship Id="rId39" Type="http://schemas.openxmlformats.org/officeDocument/2006/relationships/image" Target="../media/image54.png"/><Relationship Id="rId3" Type="http://schemas.openxmlformats.org/officeDocument/2006/relationships/image" Target="../media/image65.png"/><Relationship Id="rId21" Type="http://schemas.openxmlformats.org/officeDocument/2006/relationships/image" Target="../media/image36.jpeg"/><Relationship Id="rId34" Type="http://schemas.openxmlformats.org/officeDocument/2006/relationships/image" Target="../media/image49.jpeg"/><Relationship Id="rId42" Type="http://schemas.openxmlformats.org/officeDocument/2006/relationships/image" Target="../media/image57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5" Type="http://schemas.openxmlformats.org/officeDocument/2006/relationships/image" Target="../media/image40.jpeg"/><Relationship Id="rId33" Type="http://schemas.openxmlformats.org/officeDocument/2006/relationships/image" Target="../media/image48.jpeg"/><Relationship Id="rId38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8.jpeg"/><Relationship Id="rId20" Type="http://schemas.openxmlformats.org/officeDocument/2006/relationships/image" Target="../media/image69.jpeg"/><Relationship Id="rId29" Type="http://schemas.openxmlformats.org/officeDocument/2006/relationships/image" Target="../media/image44.jpeg"/><Relationship Id="rId41" Type="http://schemas.openxmlformats.org/officeDocument/2006/relationships/image" Target="../media/image56.jpeg"/><Relationship Id="rId1" Type="http://schemas.openxmlformats.org/officeDocument/2006/relationships/tags" Target="../tags/tag173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24" Type="http://schemas.openxmlformats.org/officeDocument/2006/relationships/image" Target="../media/image39.jpeg"/><Relationship Id="rId32" Type="http://schemas.openxmlformats.org/officeDocument/2006/relationships/image" Target="../media/image47.jpeg"/><Relationship Id="rId37" Type="http://schemas.openxmlformats.org/officeDocument/2006/relationships/image" Target="../media/image52.jpeg"/><Relationship Id="rId40" Type="http://schemas.openxmlformats.org/officeDocument/2006/relationships/image" Target="../media/image55.jpeg"/><Relationship Id="rId45" Type="http://schemas.openxmlformats.org/officeDocument/2006/relationships/image" Target="../media/image60.jpeg"/><Relationship Id="rId5" Type="http://schemas.openxmlformats.org/officeDocument/2006/relationships/image" Target="../media/image66.jpeg"/><Relationship Id="rId15" Type="http://schemas.openxmlformats.org/officeDocument/2006/relationships/image" Target="../media/image30.jpeg"/><Relationship Id="rId23" Type="http://schemas.openxmlformats.org/officeDocument/2006/relationships/image" Target="../media/image70.jpeg"/><Relationship Id="rId28" Type="http://schemas.openxmlformats.org/officeDocument/2006/relationships/image" Target="../media/image72.jpeg"/><Relationship Id="rId36" Type="http://schemas.openxmlformats.org/officeDocument/2006/relationships/image" Target="../media/image51.jpeg"/><Relationship Id="rId10" Type="http://schemas.openxmlformats.org/officeDocument/2006/relationships/image" Target="../media/image25.jpeg"/><Relationship Id="rId19" Type="http://schemas.openxmlformats.org/officeDocument/2006/relationships/image" Target="../media/image34.jpeg"/><Relationship Id="rId31" Type="http://schemas.openxmlformats.org/officeDocument/2006/relationships/image" Target="../media/image74.jpeg"/><Relationship Id="rId44" Type="http://schemas.openxmlformats.org/officeDocument/2006/relationships/image" Target="../media/image59.jpeg"/><Relationship Id="rId4" Type="http://schemas.openxmlformats.org/officeDocument/2006/relationships/image" Target="../media/image8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Relationship Id="rId22" Type="http://schemas.openxmlformats.org/officeDocument/2006/relationships/image" Target="../media/image37.jpeg"/><Relationship Id="rId27" Type="http://schemas.openxmlformats.org/officeDocument/2006/relationships/image" Target="../media/image71.jpeg"/><Relationship Id="rId30" Type="http://schemas.openxmlformats.org/officeDocument/2006/relationships/image" Target="../media/image73.jpeg"/><Relationship Id="rId35" Type="http://schemas.openxmlformats.org/officeDocument/2006/relationships/image" Target="../media/image50.jpeg"/><Relationship Id="rId43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13" Type="http://schemas.openxmlformats.org/officeDocument/2006/relationships/image" Target="../media/image30.jpeg"/><Relationship Id="rId18" Type="http://schemas.openxmlformats.org/officeDocument/2006/relationships/image" Target="../media/image69.jpeg"/><Relationship Id="rId26" Type="http://schemas.openxmlformats.org/officeDocument/2006/relationships/image" Target="../media/image72.jpeg"/><Relationship Id="rId39" Type="http://schemas.openxmlformats.org/officeDocument/2006/relationships/image" Target="../media/image56.jpeg"/><Relationship Id="rId3" Type="http://schemas.openxmlformats.org/officeDocument/2006/relationships/image" Target="../media/image75.png"/><Relationship Id="rId21" Type="http://schemas.openxmlformats.org/officeDocument/2006/relationships/image" Target="../media/image70.jpeg"/><Relationship Id="rId34" Type="http://schemas.openxmlformats.org/officeDocument/2006/relationships/image" Target="../media/image85.jpeg"/><Relationship Id="rId42" Type="http://schemas.openxmlformats.org/officeDocument/2006/relationships/image" Target="../media/image59.jpeg"/><Relationship Id="rId7" Type="http://schemas.openxmlformats.org/officeDocument/2006/relationships/image" Target="../media/image77.jpeg"/><Relationship Id="rId12" Type="http://schemas.openxmlformats.org/officeDocument/2006/relationships/image" Target="../media/image80.jpeg"/><Relationship Id="rId17" Type="http://schemas.openxmlformats.org/officeDocument/2006/relationships/image" Target="../media/image34.jpeg"/><Relationship Id="rId25" Type="http://schemas.openxmlformats.org/officeDocument/2006/relationships/image" Target="../media/image42.jpeg"/><Relationship Id="rId33" Type="http://schemas.openxmlformats.org/officeDocument/2006/relationships/image" Target="../media/image50.jpeg"/><Relationship Id="rId38" Type="http://schemas.openxmlformats.org/officeDocument/2006/relationships/image" Target="../media/image89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1.jpeg"/><Relationship Id="rId20" Type="http://schemas.openxmlformats.org/officeDocument/2006/relationships/image" Target="../media/image83.jpeg"/><Relationship Id="rId29" Type="http://schemas.openxmlformats.org/officeDocument/2006/relationships/image" Target="../media/image74.jpeg"/><Relationship Id="rId41" Type="http://schemas.openxmlformats.org/officeDocument/2006/relationships/image" Target="../media/image58.jpeg"/><Relationship Id="rId1" Type="http://schemas.openxmlformats.org/officeDocument/2006/relationships/tags" Target="../tags/tag174.xml"/><Relationship Id="rId6" Type="http://schemas.openxmlformats.org/officeDocument/2006/relationships/image" Target="../media/image76.jpeg"/><Relationship Id="rId11" Type="http://schemas.openxmlformats.org/officeDocument/2006/relationships/image" Target="../media/image67.jpeg"/><Relationship Id="rId24" Type="http://schemas.openxmlformats.org/officeDocument/2006/relationships/image" Target="../media/image41.jpeg"/><Relationship Id="rId32" Type="http://schemas.openxmlformats.org/officeDocument/2006/relationships/image" Target="../media/image49.jpeg"/><Relationship Id="rId37" Type="http://schemas.openxmlformats.org/officeDocument/2006/relationships/image" Target="../media/image88.png"/><Relationship Id="rId40" Type="http://schemas.openxmlformats.org/officeDocument/2006/relationships/image" Target="../media/image90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23" Type="http://schemas.openxmlformats.org/officeDocument/2006/relationships/image" Target="../media/image84.jpeg"/><Relationship Id="rId28" Type="http://schemas.openxmlformats.org/officeDocument/2006/relationships/image" Target="../media/image45.jpeg"/><Relationship Id="rId36" Type="http://schemas.openxmlformats.org/officeDocument/2006/relationships/image" Target="../media/image87.jpeg"/><Relationship Id="rId10" Type="http://schemas.openxmlformats.org/officeDocument/2006/relationships/image" Target="../media/image79.jpeg"/><Relationship Id="rId19" Type="http://schemas.openxmlformats.org/officeDocument/2006/relationships/image" Target="../media/image82.jpeg"/><Relationship Id="rId31" Type="http://schemas.openxmlformats.org/officeDocument/2006/relationships/image" Target="../media/image48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Relationship Id="rId22" Type="http://schemas.openxmlformats.org/officeDocument/2006/relationships/image" Target="../media/image39.jpeg"/><Relationship Id="rId27" Type="http://schemas.openxmlformats.org/officeDocument/2006/relationships/image" Target="../media/image44.jpeg"/><Relationship Id="rId30" Type="http://schemas.openxmlformats.org/officeDocument/2006/relationships/image" Target="../media/image47.jpeg"/><Relationship Id="rId35" Type="http://schemas.openxmlformats.org/officeDocument/2006/relationships/image" Target="../media/image86.jpeg"/><Relationship Id="rId43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36649" y="2392362"/>
            <a:ext cx="6759575" cy="567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dirty="0">
                <a:latin typeface="宋体" panose="02010600030101010101" pitchFamily="2" charset="-122"/>
                <a:cs typeface="宋体" panose="02010600030101010101" pitchFamily="2" charset="-122"/>
              </a:rPr>
              <a:t>电子病历应用水平分级标</a:t>
            </a:r>
            <a:r>
              <a:rPr sz="3600" b="1" spc="-15" dirty="0">
                <a:latin typeface="宋体" panose="02010600030101010101" pitchFamily="2" charset="-122"/>
                <a:cs typeface="宋体" panose="02010600030101010101" pitchFamily="2" charset="-122"/>
              </a:rPr>
              <a:t>准简介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59330" y="3178174"/>
            <a:ext cx="4514215" cy="501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3805"/>
              </a:lnSpc>
              <a:spcBef>
                <a:spcPts val="105"/>
              </a:spcBef>
            </a:pPr>
            <a:r>
              <a:rPr sz="2800" b="1" spc="-5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2800" b="1" spc="-5" dirty="0">
                <a:latin typeface="Calibri" panose="020F0502020204030204"/>
                <a:cs typeface="Calibri" panose="020F0502020204030204"/>
              </a:rPr>
              <a:t>2018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修订版</a:t>
            </a:r>
            <a:r>
              <a:rPr sz="2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9475" y="4017010"/>
            <a:ext cx="6960870" cy="204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2580" algn="ctr">
              <a:lnSpc>
                <a:spcPct val="110000"/>
              </a:lnSpc>
              <a:spcBef>
                <a:spcPts val="100"/>
              </a:spcBef>
            </a:pP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四川省卫生健康信息中心技术总监</a:t>
            </a:r>
            <a:r>
              <a:rPr sz="2400" b="1" spc="-2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marL="12700" marR="5080" indent="322580">
              <a:lnSpc>
                <a:spcPct val="110000"/>
              </a:lnSpc>
              <a:spcBef>
                <a:spcPts val="100"/>
              </a:spcBef>
            </a:pPr>
            <a:endParaRPr sz="2400" b="1" spc="-2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 indent="322580" algn="ctr">
              <a:lnSpc>
                <a:spcPct val="110000"/>
              </a:lnSpc>
              <a:spcBef>
                <a:spcPts val="100"/>
              </a:spcBef>
            </a:pPr>
            <a:r>
              <a:rPr lang="zh-CN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林晓东博士</a:t>
            </a:r>
          </a:p>
          <a:p>
            <a:pPr marL="12700" marR="5080" indent="322580" algn="ctr">
              <a:lnSpc>
                <a:spcPct val="110000"/>
              </a:lnSpc>
              <a:spcBef>
                <a:spcPts val="100"/>
              </a:spcBef>
            </a:pPr>
            <a:r>
              <a:rPr sz="2400" b="1" spc="470" dirty="0">
                <a:latin typeface="方正舒体" panose="02010601030101010101" charset="-122"/>
                <a:ea typeface="方正舒体" panose="02010601030101010101" charset="-122"/>
                <a:cs typeface="宋体" panose="02010600030101010101" pitchFamily="2" charset="-122"/>
              </a:rPr>
              <a:t> </a:t>
            </a:r>
            <a:r>
              <a:rPr lang="en-US" sz="2400" b="1" spc="470" dirty="0">
                <a:latin typeface="方正舒体" panose="02010601030101010101" charset="-122"/>
                <a:ea typeface="方正舒体" panose="02010601030101010101" charset="-122"/>
                <a:cs typeface="宋体" panose="02010600030101010101" pitchFamily="2" charset="-122"/>
              </a:rPr>
              <a:t>lin_xd@126.com</a:t>
            </a:r>
            <a:endParaRPr sz="2400">
              <a:latin typeface="方正舒体" panose="02010601030101010101" charset="-122"/>
              <a:ea typeface="方正舒体" panose="02010601030101010101" charset="-122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方正舒体" panose="02010601030101010101" charset="-122"/>
              <a:ea typeface="方正舒体" panose="02010601030101010101" charset="-122"/>
              <a:cs typeface="Calibri" panose="020F0502020204030204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884" y="6286500"/>
            <a:ext cx="1714500" cy="388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49640" y="6417425"/>
            <a:ext cx="336665" cy="3034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内容提</a:t>
            </a:r>
            <a:r>
              <a:rPr spc="5" dirty="0"/>
              <a:t>要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790"/>
              </a:lnSpc>
            </a:pPr>
            <a:r>
              <a:rPr spc="-15" dirty="0"/>
              <a:t>信 息 管 理</a:t>
            </a:r>
            <a:r>
              <a:rPr spc="50" dirty="0"/>
              <a:t> </a:t>
            </a:r>
            <a:r>
              <a:rPr spc="-15" dirty="0"/>
              <a:t>处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Information Technology</a:t>
            </a:r>
            <a:r>
              <a:rPr sz="800" b="0" spc="-1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Service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470558"/>
            <a:ext cx="6871334" cy="237172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5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电子病历与应用水平的评</a:t>
            </a:r>
            <a:r>
              <a:rPr sz="32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价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 panose="020F0502020204030204"/>
                <a:cs typeface="Calibri" panose="020F0502020204030204"/>
              </a:rPr>
              <a:t>2018</a:t>
            </a: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修订版基本内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医院建设：重点建设与评估内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小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结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95705" y="543560"/>
            <a:ext cx="499300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+mj-ea"/>
                <a:ea typeface="+mj-ea"/>
              </a:rPr>
              <a:t>电子病历与电子病历系</a:t>
            </a:r>
            <a:r>
              <a:rPr sz="3200" spc="5" dirty="0">
                <a:latin typeface="+mj-ea"/>
                <a:ea typeface="+mj-ea"/>
              </a:rPr>
              <a:t>统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360" y="1884045"/>
            <a:ext cx="7412990" cy="314896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7505" indent="-342900" algn="l">
              <a:lnSpc>
                <a:spcPct val="116000"/>
              </a:lnSpc>
              <a:spcBef>
                <a:spcPts val="905"/>
              </a:spcBef>
              <a:buFont typeface="Wingdings" panose="05000000000000000000" charset="0"/>
              <a:buChar char="l"/>
            </a:pPr>
            <a:r>
              <a:rPr lang="zh-CN" sz="2400" dirty="0">
                <a:latin typeface="宋体" panose="02010600030101010101" pitchFamily="2" charset="-122"/>
                <a:cs typeface="宋体" panose="02010600030101010101" pitchFamily="2" charset="-122"/>
              </a:rPr>
              <a:t>《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电子病历应用管理规范（试行</a:t>
            </a:r>
            <a:r>
              <a:rPr sz="2400" spc="5" dirty="0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sz="2400" spc="-90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》定</a:t>
            </a:r>
            <a:r>
              <a:rPr sz="2400" spc="5" dirty="0">
                <a:latin typeface="宋体" panose="02010600030101010101" pitchFamily="2" charset="-122"/>
                <a:cs typeface="宋体" panose="02010600030101010101" pitchFamily="2" charset="-122"/>
              </a:rPr>
              <a:t>义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26465" marR="5080" indent="-457200" algn="l">
              <a:lnSpc>
                <a:spcPct val="126000"/>
              </a:lnSpc>
              <a:spcBef>
                <a:spcPts val="695"/>
              </a:spcBef>
              <a:buFont typeface="Wingdings" panose="05000000000000000000" charset="0"/>
              <a:buChar char="Ø"/>
            </a:pPr>
            <a:r>
              <a:rPr sz="2000" spc="-5" dirty="0">
                <a:latin typeface="Arial" panose="020B0604020202020204"/>
                <a:cs typeface="Arial" panose="020B0604020202020204"/>
              </a:rPr>
              <a:t>–</a:t>
            </a:r>
            <a:r>
              <a:rPr sz="2000" spc="-10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电子病历是指医务人员在</a:t>
            </a: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医疗活动过程中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使 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用医疗机构</a:t>
            </a: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信息系统生成的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文字、符号、图表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、 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图形、数据、影像等数字化信息，并能实现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存 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储、管理、传输和重现的</a:t>
            </a: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医疗记录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，是病历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的 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一种记录形式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69265" marR="160020" indent="-457200" algn="l">
              <a:lnSpc>
                <a:spcPct val="116000"/>
              </a:lnSpc>
              <a:spcBef>
                <a:spcPts val="865"/>
              </a:spcBef>
              <a:buFont typeface="Wingdings" panose="05000000000000000000" charset="0"/>
              <a:buChar char="l"/>
              <a:tabLst>
                <a:tab pos="3556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信息系统需要</a:t>
            </a:r>
            <a:r>
              <a:rPr lang="zh-CN" sz="2400" dirty="0">
                <a:latin typeface="宋体" panose="02010600030101010101" pitchFamily="2" charset="-122"/>
                <a:cs typeface="宋体" panose="02010600030101010101" pitchFamily="2" charset="-122"/>
              </a:rPr>
              <a:t>支持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整个医疗过程的各个环节，这个系统可以</a:t>
            </a:r>
            <a:r>
              <a:rPr lang="zh-CN" sz="2400" dirty="0">
                <a:latin typeface="宋体" panose="02010600030101010101" pitchFamily="2" charset="-122"/>
                <a:cs typeface="宋体" panose="02010600030101010101" pitchFamily="2" charset="-122"/>
              </a:rPr>
              <a:t>统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称为：“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电子</a:t>
            </a:r>
            <a:r>
              <a:rPr sz="24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历系统</a:t>
            </a:r>
            <a:r>
              <a:rPr lang="zh-CN"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EMR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sz="2400" spc="5" dirty="0"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1550" y="560705"/>
            <a:ext cx="584898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对信息系统的评</a:t>
            </a:r>
            <a:r>
              <a:rPr sz="3200" spc="5" dirty="0"/>
              <a:t>价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1609089"/>
            <a:ext cx="7139305" cy="443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 panose="020F0502020204030204"/>
                <a:cs typeface="Calibri" panose="020F0502020204030204"/>
              </a:rPr>
              <a:t>D&amp;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M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模型从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6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个维度评价信息系统质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</a:p>
        </p:txBody>
      </p:sp>
      <p:sp>
        <p:nvSpPr>
          <p:cNvPr id="8" name="object 8"/>
          <p:cNvSpPr/>
          <p:nvPr/>
        </p:nvSpPr>
        <p:spPr>
          <a:xfrm>
            <a:off x="801370" y="2361565"/>
            <a:ext cx="7541260" cy="4274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58240" y="561022"/>
            <a:ext cx="44964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对信息系统的评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1825" y="1878227"/>
            <a:ext cx="7879715" cy="36156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系统质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>
              <a:lnSpc>
                <a:spcPct val="11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系统功能、与业务流程一致性、运行性能、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稳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定性、方便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10000"/>
              </a:lnSpc>
              <a:spcBef>
                <a:spcPts val="74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信息质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数据完整性、与实际一致性、及时性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等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10000"/>
              </a:lnSpc>
              <a:spcBef>
                <a:spcPts val="74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应用质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应用范围、用户熟练度、业务流程结合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度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22705" y="546735"/>
            <a:ext cx="549783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对信息系统的评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2460" y="1920137"/>
            <a:ext cx="7879715" cy="36156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服务质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持续改进、升级与完善、问题处理、培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训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10000"/>
              </a:lnSpc>
              <a:spcBef>
                <a:spcPts val="74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用户满意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度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工作效率、操作方便性、与期望差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距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10000"/>
              </a:lnSpc>
              <a:spcBef>
                <a:spcPts val="74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使用单位的效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益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>
              <a:lnSpc>
                <a:spcPct val="11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运营效率、信誉影响、信息掌握度、投入产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出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比、员工满意度影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响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59510" y="541338"/>
            <a:ext cx="618998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电子病历系统应用水</a:t>
            </a:r>
            <a:r>
              <a:rPr sz="3200" spc="5" dirty="0"/>
              <a:t>平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4389" y="1854199"/>
            <a:ext cx="5245735" cy="443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系统应用水平的不同层次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</a:p>
        </p:txBody>
      </p:sp>
      <p:sp>
        <p:nvSpPr>
          <p:cNvPr id="7" name="object 7"/>
          <p:cNvSpPr/>
          <p:nvPr/>
        </p:nvSpPr>
        <p:spPr>
          <a:xfrm>
            <a:off x="1258887" y="4436427"/>
            <a:ext cx="2074545" cy="139065"/>
          </a:xfrm>
          <a:custGeom>
            <a:avLst/>
            <a:gdLst/>
            <a:ahLst/>
            <a:cxnLst/>
            <a:rect l="l" t="t" r="r" b="b"/>
            <a:pathLst>
              <a:path w="2074545" h="139064">
                <a:moveTo>
                  <a:pt x="1868462" y="138518"/>
                </a:moveTo>
                <a:lnTo>
                  <a:pt x="0" y="138518"/>
                </a:lnTo>
                <a:lnTo>
                  <a:pt x="205968" y="0"/>
                </a:lnTo>
                <a:lnTo>
                  <a:pt x="2074443" y="0"/>
                </a:lnTo>
                <a:lnTo>
                  <a:pt x="1868462" y="138518"/>
                </a:lnTo>
                <a:close/>
              </a:path>
            </a:pathLst>
          </a:custGeom>
          <a:solidFill>
            <a:srgbClr val="C8C8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58887" y="4436427"/>
            <a:ext cx="2074545" cy="139065"/>
          </a:xfrm>
          <a:custGeom>
            <a:avLst/>
            <a:gdLst/>
            <a:ahLst/>
            <a:cxnLst/>
            <a:rect l="l" t="t" r="r" b="b"/>
            <a:pathLst>
              <a:path w="2074545" h="139064">
                <a:moveTo>
                  <a:pt x="1868462" y="138518"/>
                </a:moveTo>
                <a:lnTo>
                  <a:pt x="0" y="138518"/>
                </a:lnTo>
                <a:lnTo>
                  <a:pt x="205968" y="0"/>
                </a:lnTo>
                <a:lnTo>
                  <a:pt x="2074443" y="0"/>
                </a:lnTo>
                <a:lnTo>
                  <a:pt x="1868462" y="138518"/>
                </a:lnTo>
                <a:close/>
              </a:path>
            </a:pathLst>
          </a:custGeom>
          <a:solidFill>
            <a:srgbClr val="C8C8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58887" y="4436427"/>
            <a:ext cx="2074545" cy="139065"/>
          </a:xfrm>
          <a:custGeom>
            <a:avLst/>
            <a:gdLst/>
            <a:ahLst/>
            <a:cxnLst/>
            <a:rect l="l" t="t" r="r" b="b"/>
            <a:pathLst>
              <a:path w="2074545" h="139064">
                <a:moveTo>
                  <a:pt x="0" y="138518"/>
                </a:moveTo>
                <a:lnTo>
                  <a:pt x="205968" y="0"/>
                </a:lnTo>
                <a:lnTo>
                  <a:pt x="2074443" y="0"/>
                </a:lnTo>
                <a:lnTo>
                  <a:pt x="1868462" y="138518"/>
                </a:lnTo>
                <a:lnTo>
                  <a:pt x="0" y="138518"/>
                </a:lnTo>
              </a:path>
            </a:pathLst>
          </a:custGeom>
          <a:ln w="12687">
            <a:solidFill>
              <a:srgbClr val="484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27349" y="4436427"/>
            <a:ext cx="206375" cy="1204595"/>
          </a:xfrm>
          <a:custGeom>
            <a:avLst/>
            <a:gdLst/>
            <a:ahLst/>
            <a:cxnLst/>
            <a:rect l="l" t="t" r="r" b="b"/>
            <a:pathLst>
              <a:path w="206375" h="1204595">
                <a:moveTo>
                  <a:pt x="0" y="1204099"/>
                </a:moveTo>
                <a:lnTo>
                  <a:pt x="0" y="138518"/>
                </a:lnTo>
                <a:lnTo>
                  <a:pt x="205981" y="0"/>
                </a:lnTo>
                <a:lnTo>
                  <a:pt x="205981" y="1054912"/>
                </a:lnTo>
                <a:lnTo>
                  <a:pt x="0" y="120409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27349" y="4436427"/>
            <a:ext cx="206375" cy="1204595"/>
          </a:xfrm>
          <a:custGeom>
            <a:avLst/>
            <a:gdLst/>
            <a:ahLst/>
            <a:cxnLst/>
            <a:rect l="l" t="t" r="r" b="b"/>
            <a:pathLst>
              <a:path w="206375" h="1204595">
                <a:moveTo>
                  <a:pt x="0" y="1204099"/>
                </a:moveTo>
                <a:lnTo>
                  <a:pt x="0" y="138518"/>
                </a:lnTo>
                <a:lnTo>
                  <a:pt x="205981" y="0"/>
                </a:lnTo>
                <a:lnTo>
                  <a:pt x="205981" y="1054912"/>
                </a:lnTo>
                <a:lnTo>
                  <a:pt x="0" y="120409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27349" y="4436427"/>
            <a:ext cx="206375" cy="1204595"/>
          </a:xfrm>
          <a:custGeom>
            <a:avLst/>
            <a:gdLst/>
            <a:ahLst/>
            <a:cxnLst/>
            <a:rect l="l" t="t" r="r" b="b"/>
            <a:pathLst>
              <a:path w="206375" h="1204595">
                <a:moveTo>
                  <a:pt x="0" y="1204099"/>
                </a:moveTo>
                <a:lnTo>
                  <a:pt x="205981" y="1054912"/>
                </a:lnTo>
                <a:lnTo>
                  <a:pt x="205981" y="0"/>
                </a:lnTo>
                <a:lnTo>
                  <a:pt x="0" y="138518"/>
                </a:lnTo>
                <a:lnTo>
                  <a:pt x="0" y="1204099"/>
                </a:lnTo>
              </a:path>
            </a:pathLst>
          </a:custGeom>
          <a:ln w="12687">
            <a:solidFill>
              <a:srgbClr val="484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31502" y="3860165"/>
            <a:ext cx="2074545" cy="204470"/>
          </a:xfrm>
          <a:custGeom>
            <a:avLst/>
            <a:gdLst/>
            <a:ahLst/>
            <a:cxnLst/>
            <a:rect l="l" t="t" r="r" b="b"/>
            <a:pathLst>
              <a:path w="2074545" h="204470">
                <a:moveTo>
                  <a:pt x="1868462" y="204203"/>
                </a:moveTo>
                <a:lnTo>
                  <a:pt x="0" y="204203"/>
                </a:lnTo>
                <a:lnTo>
                  <a:pt x="205968" y="0"/>
                </a:lnTo>
                <a:lnTo>
                  <a:pt x="2074443" y="0"/>
                </a:lnTo>
                <a:lnTo>
                  <a:pt x="1868462" y="204203"/>
                </a:lnTo>
                <a:close/>
              </a:path>
            </a:pathLst>
          </a:custGeom>
          <a:solidFill>
            <a:srgbClr val="C8C8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31502" y="3860165"/>
            <a:ext cx="2074545" cy="204470"/>
          </a:xfrm>
          <a:custGeom>
            <a:avLst/>
            <a:gdLst/>
            <a:ahLst/>
            <a:cxnLst/>
            <a:rect l="l" t="t" r="r" b="b"/>
            <a:pathLst>
              <a:path w="2074545" h="204470">
                <a:moveTo>
                  <a:pt x="1868462" y="204203"/>
                </a:moveTo>
                <a:lnTo>
                  <a:pt x="0" y="204203"/>
                </a:lnTo>
                <a:lnTo>
                  <a:pt x="205968" y="0"/>
                </a:lnTo>
                <a:lnTo>
                  <a:pt x="2074443" y="0"/>
                </a:lnTo>
                <a:lnTo>
                  <a:pt x="1868462" y="204203"/>
                </a:lnTo>
                <a:close/>
              </a:path>
            </a:pathLst>
          </a:custGeom>
          <a:solidFill>
            <a:srgbClr val="C8C8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31502" y="3860165"/>
            <a:ext cx="2074545" cy="204470"/>
          </a:xfrm>
          <a:custGeom>
            <a:avLst/>
            <a:gdLst/>
            <a:ahLst/>
            <a:cxnLst/>
            <a:rect l="l" t="t" r="r" b="b"/>
            <a:pathLst>
              <a:path w="2074545" h="204470">
                <a:moveTo>
                  <a:pt x="0" y="204203"/>
                </a:moveTo>
                <a:lnTo>
                  <a:pt x="205968" y="0"/>
                </a:lnTo>
                <a:lnTo>
                  <a:pt x="2074443" y="0"/>
                </a:lnTo>
                <a:lnTo>
                  <a:pt x="1868462" y="204203"/>
                </a:lnTo>
                <a:lnTo>
                  <a:pt x="0" y="204203"/>
                </a:lnTo>
              </a:path>
            </a:pathLst>
          </a:custGeom>
          <a:ln w="15214">
            <a:solidFill>
              <a:srgbClr val="484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31502" y="4064368"/>
            <a:ext cx="1883410" cy="1586865"/>
          </a:xfrm>
          <a:custGeom>
            <a:avLst/>
            <a:gdLst/>
            <a:ahLst/>
            <a:cxnLst/>
            <a:rect l="l" t="t" r="r" b="b"/>
            <a:pathLst>
              <a:path w="1883410" h="1586864">
                <a:moveTo>
                  <a:pt x="0" y="0"/>
                </a:moveTo>
                <a:lnTo>
                  <a:pt x="1883181" y="0"/>
                </a:lnTo>
                <a:lnTo>
                  <a:pt x="1883181" y="1586496"/>
                </a:lnTo>
                <a:lnTo>
                  <a:pt x="0" y="1586496"/>
                </a:lnTo>
                <a:lnTo>
                  <a:pt x="0" y="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1502" y="4064368"/>
            <a:ext cx="1883410" cy="1586865"/>
          </a:xfrm>
          <a:custGeom>
            <a:avLst/>
            <a:gdLst/>
            <a:ahLst/>
            <a:cxnLst/>
            <a:rect l="l" t="t" r="r" b="b"/>
            <a:pathLst>
              <a:path w="1883410" h="1586864">
                <a:moveTo>
                  <a:pt x="0" y="0"/>
                </a:moveTo>
                <a:lnTo>
                  <a:pt x="1883181" y="0"/>
                </a:lnTo>
                <a:lnTo>
                  <a:pt x="1883181" y="1586496"/>
                </a:lnTo>
                <a:lnTo>
                  <a:pt x="0" y="1586496"/>
                </a:lnTo>
                <a:lnTo>
                  <a:pt x="0" y="0"/>
                </a:lnTo>
                <a:close/>
              </a:path>
            </a:pathLst>
          </a:custGeom>
          <a:ln w="15214">
            <a:solidFill>
              <a:srgbClr val="484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99964" y="3860165"/>
            <a:ext cx="206375" cy="1775460"/>
          </a:xfrm>
          <a:custGeom>
            <a:avLst/>
            <a:gdLst/>
            <a:ahLst/>
            <a:cxnLst/>
            <a:rect l="l" t="t" r="r" b="b"/>
            <a:pathLst>
              <a:path w="206375" h="1775460">
                <a:moveTo>
                  <a:pt x="0" y="1774990"/>
                </a:moveTo>
                <a:lnTo>
                  <a:pt x="0" y="204203"/>
                </a:lnTo>
                <a:lnTo>
                  <a:pt x="205981" y="0"/>
                </a:lnTo>
                <a:lnTo>
                  <a:pt x="205981" y="1555076"/>
                </a:lnTo>
                <a:lnTo>
                  <a:pt x="0" y="177499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99964" y="3860165"/>
            <a:ext cx="206375" cy="1775460"/>
          </a:xfrm>
          <a:custGeom>
            <a:avLst/>
            <a:gdLst/>
            <a:ahLst/>
            <a:cxnLst/>
            <a:rect l="l" t="t" r="r" b="b"/>
            <a:pathLst>
              <a:path w="206375" h="1775460">
                <a:moveTo>
                  <a:pt x="0" y="1774990"/>
                </a:moveTo>
                <a:lnTo>
                  <a:pt x="0" y="204203"/>
                </a:lnTo>
                <a:lnTo>
                  <a:pt x="205981" y="0"/>
                </a:lnTo>
                <a:lnTo>
                  <a:pt x="205981" y="1555076"/>
                </a:lnTo>
                <a:lnTo>
                  <a:pt x="0" y="177499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99964" y="3860165"/>
            <a:ext cx="206375" cy="1775460"/>
          </a:xfrm>
          <a:custGeom>
            <a:avLst/>
            <a:gdLst/>
            <a:ahLst/>
            <a:cxnLst/>
            <a:rect l="l" t="t" r="r" b="b"/>
            <a:pathLst>
              <a:path w="206375" h="1775460">
                <a:moveTo>
                  <a:pt x="0" y="1774990"/>
                </a:moveTo>
                <a:lnTo>
                  <a:pt x="205981" y="1555076"/>
                </a:lnTo>
                <a:lnTo>
                  <a:pt x="205981" y="0"/>
                </a:lnTo>
                <a:lnTo>
                  <a:pt x="0" y="204203"/>
                </a:lnTo>
                <a:lnTo>
                  <a:pt x="0" y="1774990"/>
                </a:lnTo>
              </a:path>
            </a:pathLst>
          </a:custGeom>
          <a:ln w="15214">
            <a:solidFill>
              <a:srgbClr val="484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03165" y="3212464"/>
            <a:ext cx="2074545" cy="278130"/>
          </a:xfrm>
          <a:custGeom>
            <a:avLst/>
            <a:gdLst/>
            <a:ahLst/>
            <a:cxnLst/>
            <a:rect l="l" t="t" r="r" b="b"/>
            <a:pathLst>
              <a:path w="2074545" h="278129">
                <a:moveTo>
                  <a:pt x="1868462" y="278066"/>
                </a:moveTo>
                <a:lnTo>
                  <a:pt x="0" y="278066"/>
                </a:lnTo>
                <a:lnTo>
                  <a:pt x="205968" y="0"/>
                </a:lnTo>
                <a:lnTo>
                  <a:pt x="2074443" y="0"/>
                </a:lnTo>
                <a:lnTo>
                  <a:pt x="1868462" y="278066"/>
                </a:lnTo>
                <a:close/>
              </a:path>
            </a:pathLst>
          </a:custGeom>
          <a:solidFill>
            <a:srgbClr val="C8C8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03165" y="3212464"/>
            <a:ext cx="2074545" cy="278130"/>
          </a:xfrm>
          <a:custGeom>
            <a:avLst/>
            <a:gdLst/>
            <a:ahLst/>
            <a:cxnLst/>
            <a:rect l="l" t="t" r="r" b="b"/>
            <a:pathLst>
              <a:path w="2074545" h="278129">
                <a:moveTo>
                  <a:pt x="1868462" y="278066"/>
                </a:moveTo>
                <a:lnTo>
                  <a:pt x="0" y="278066"/>
                </a:lnTo>
                <a:lnTo>
                  <a:pt x="205968" y="0"/>
                </a:lnTo>
                <a:lnTo>
                  <a:pt x="2074443" y="0"/>
                </a:lnTo>
                <a:lnTo>
                  <a:pt x="1868462" y="278066"/>
                </a:lnTo>
                <a:close/>
              </a:path>
            </a:pathLst>
          </a:custGeom>
          <a:solidFill>
            <a:srgbClr val="C8C8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03165" y="3212464"/>
            <a:ext cx="2074545" cy="278130"/>
          </a:xfrm>
          <a:custGeom>
            <a:avLst/>
            <a:gdLst/>
            <a:ahLst/>
            <a:cxnLst/>
            <a:rect l="l" t="t" r="r" b="b"/>
            <a:pathLst>
              <a:path w="2074545" h="278129">
                <a:moveTo>
                  <a:pt x="0" y="278066"/>
                </a:moveTo>
                <a:lnTo>
                  <a:pt x="205968" y="0"/>
                </a:lnTo>
                <a:lnTo>
                  <a:pt x="2074443" y="0"/>
                </a:lnTo>
                <a:lnTo>
                  <a:pt x="1868462" y="278066"/>
                </a:lnTo>
                <a:lnTo>
                  <a:pt x="0" y="278066"/>
                </a:lnTo>
              </a:path>
            </a:pathLst>
          </a:custGeom>
          <a:ln w="18046">
            <a:solidFill>
              <a:srgbClr val="484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03165" y="3490531"/>
            <a:ext cx="1883410" cy="2160905"/>
          </a:xfrm>
          <a:custGeom>
            <a:avLst/>
            <a:gdLst/>
            <a:ahLst/>
            <a:cxnLst/>
            <a:rect l="l" t="t" r="r" b="b"/>
            <a:pathLst>
              <a:path w="1883409" h="2160904">
                <a:moveTo>
                  <a:pt x="0" y="0"/>
                </a:moveTo>
                <a:lnTo>
                  <a:pt x="1883181" y="0"/>
                </a:lnTo>
                <a:lnTo>
                  <a:pt x="1883181" y="2160333"/>
                </a:lnTo>
                <a:lnTo>
                  <a:pt x="0" y="2160333"/>
                </a:lnTo>
                <a:lnTo>
                  <a:pt x="0" y="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71627" y="3212464"/>
            <a:ext cx="206375" cy="2417445"/>
          </a:xfrm>
          <a:custGeom>
            <a:avLst/>
            <a:gdLst/>
            <a:ahLst/>
            <a:cxnLst/>
            <a:rect l="l" t="t" r="r" b="b"/>
            <a:pathLst>
              <a:path w="206375" h="2417445">
                <a:moveTo>
                  <a:pt x="0" y="2417013"/>
                </a:moveTo>
                <a:lnTo>
                  <a:pt x="0" y="278066"/>
                </a:lnTo>
                <a:lnTo>
                  <a:pt x="205981" y="0"/>
                </a:lnTo>
                <a:lnTo>
                  <a:pt x="205981" y="2117559"/>
                </a:lnTo>
                <a:lnTo>
                  <a:pt x="0" y="2417013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871627" y="3212464"/>
            <a:ext cx="206375" cy="2417445"/>
          </a:xfrm>
          <a:custGeom>
            <a:avLst/>
            <a:gdLst/>
            <a:ahLst/>
            <a:cxnLst/>
            <a:rect l="l" t="t" r="r" b="b"/>
            <a:pathLst>
              <a:path w="206375" h="2417445">
                <a:moveTo>
                  <a:pt x="0" y="2417013"/>
                </a:moveTo>
                <a:lnTo>
                  <a:pt x="0" y="278066"/>
                </a:lnTo>
                <a:lnTo>
                  <a:pt x="205981" y="0"/>
                </a:lnTo>
                <a:lnTo>
                  <a:pt x="205981" y="2117559"/>
                </a:lnTo>
                <a:lnTo>
                  <a:pt x="0" y="2417013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71627" y="3212464"/>
            <a:ext cx="206375" cy="2417445"/>
          </a:xfrm>
          <a:custGeom>
            <a:avLst/>
            <a:gdLst/>
            <a:ahLst/>
            <a:cxnLst/>
            <a:rect l="l" t="t" r="r" b="b"/>
            <a:pathLst>
              <a:path w="206375" h="2417445">
                <a:moveTo>
                  <a:pt x="0" y="2417013"/>
                </a:moveTo>
                <a:lnTo>
                  <a:pt x="205981" y="2117559"/>
                </a:lnTo>
                <a:lnTo>
                  <a:pt x="205981" y="0"/>
                </a:lnTo>
                <a:lnTo>
                  <a:pt x="0" y="278066"/>
                </a:lnTo>
                <a:lnTo>
                  <a:pt x="0" y="2417013"/>
                </a:lnTo>
              </a:path>
            </a:pathLst>
          </a:custGeom>
          <a:ln w="18046">
            <a:solidFill>
              <a:srgbClr val="484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258887" y="4574946"/>
            <a:ext cx="1872614" cy="1076325"/>
          </a:xfrm>
          <a:prstGeom prst="rect">
            <a:avLst/>
          </a:prstGeom>
          <a:solidFill>
            <a:srgbClr val="B7B79D"/>
          </a:solidFill>
          <a:ln w="15214">
            <a:solidFill>
              <a:srgbClr val="484836"/>
            </a:solidFill>
          </a:ln>
        </p:spPr>
        <p:txBody>
          <a:bodyPr vert="horz" wrap="square" lIns="0" tIns="1778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40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数据采集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1440">
              <a:lnSpc>
                <a:spcPct val="100000"/>
              </a:lnSpc>
              <a:spcBef>
                <a:spcPts val="1005"/>
              </a:spcBef>
            </a:pPr>
            <a:r>
              <a:rPr sz="1600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数据进入计算</a:t>
            </a:r>
            <a:r>
              <a:rPr sz="1600" spc="-5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机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39109" y="4044029"/>
            <a:ext cx="1855470" cy="1319530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162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信息共享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55575" marR="269240">
              <a:lnSpc>
                <a:spcPct val="150000"/>
              </a:lnSpc>
              <a:spcBef>
                <a:spcPts val="45"/>
              </a:spcBef>
            </a:pPr>
            <a:r>
              <a:rPr sz="1600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网络数据传</a:t>
            </a:r>
            <a:r>
              <a:rPr sz="1600" spc="-5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输</a:t>
            </a:r>
            <a:r>
              <a:rPr lang="zh-CN" sz="1600" spc="-5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信息多部门共</a:t>
            </a:r>
            <a:r>
              <a:rPr sz="1600" spc="-5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享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03165" y="3490531"/>
            <a:ext cx="1883410" cy="2160905"/>
          </a:xfrm>
          <a:prstGeom prst="rect">
            <a:avLst/>
          </a:prstGeom>
          <a:ln w="18046">
            <a:solidFill>
              <a:srgbClr val="484836"/>
            </a:solidFill>
          </a:ln>
        </p:spPr>
        <p:txBody>
          <a:bodyPr vert="horz" wrap="square" lIns="0" tIns="254000" rIns="0" bIns="0" rtlCol="0">
            <a:spAutoFit/>
          </a:bodyPr>
          <a:lstStyle/>
          <a:p>
            <a:pPr marL="307975">
              <a:lnSpc>
                <a:spcPct val="100000"/>
              </a:lnSpc>
              <a:spcBef>
                <a:spcPts val="200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智能支持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07975" marR="348615">
              <a:lnSpc>
                <a:spcPct val="150000"/>
              </a:lnSpc>
              <a:spcBef>
                <a:spcPts val="45"/>
              </a:spcBef>
            </a:pPr>
            <a:r>
              <a:rPr sz="1600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知识库支</a:t>
            </a:r>
            <a:r>
              <a:rPr sz="1600" spc="-5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持 </a:t>
            </a:r>
            <a:r>
              <a:rPr sz="1600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综合信息判</a:t>
            </a:r>
            <a:r>
              <a:rPr sz="1600" spc="-5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断 </a:t>
            </a:r>
            <a:r>
              <a:rPr sz="1600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自动警</a:t>
            </a:r>
            <a:r>
              <a:rPr sz="1600" spc="-5" dirty="0">
                <a:solidFill>
                  <a:srgbClr val="0000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示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52700" y="3305555"/>
            <a:ext cx="1127760" cy="358140"/>
          </a:xfrm>
          <a:custGeom>
            <a:avLst/>
            <a:gdLst/>
            <a:ahLst/>
            <a:cxnLst/>
            <a:rect l="l" t="t" r="r" b="b"/>
            <a:pathLst>
              <a:path w="1127760" h="358139">
                <a:moveTo>
                  <a:pt x="1113817" y="65532"/>
                </a:moveTo>
                <a:lnTo>
                  <a:pt x="909827" y="65532"/>
                </a:lnTo>
                <a:lnTo>
                  <a:pt x="1127760" y="0"/>
                </a:lnTo>
                <a:lnTo>
                  <a:pt x="1113817" y="65532"/>
                </a:lnTo>
                <a:close/>
              </a:path>
              <a:path w="1127760" h="358139">
                <a:moveTo>
                  <a:pt x="0" y="224028"/>
                </a:moveTo>
                <a:lnTo>
                  <a:pt x="390144" y="106680"/>
                </a:lnTo>
                <a:lnTo>
                  <a:pt x="446222" y="91244"/>
                </a:lnTo>
                <a:lnTo>
                  <a:pt x="501847" y="78425"/>
                </a:lnTo>
                <a:lnTo>
                  <a:pt x="556846" y="68184"/>
                </a:lnTo>
                <a:lnTo>
                  <a:pt x="611047" y="60484"/>
                </a:lnTo>
                <a:lnTo>
                  <a:pt x="664278" y="55287"/>
                </a:lnTo>
                <a:lnTo>
                  <a:pt x="716365" y="52556"/>
                </a:lnTo>
                <a:lnTo>
                  <a:pt x="767136" y="52253"/>
                </a:lnTo>
                <a:lnTo>
                  <a:pt x="816418" y="54339"/>
                </a:lnTo>
                <a:lnTo>
                  <a:pt x="864040" y="58778"/>
                </a:lnTo>
                <a:lnTo>
                  <a:pt x="909827" y="65532"/>
                </a:lnTo>
                <a:lnTo>
                  <a:pt x="1113817" y="65532"/>
                </a:lnTo>
                <a:lnTo>
                  <a:pt x="1091898" y="168550"/>
                </a:lnTo>
                <a:lnTo>
                  <a:pt x="377032" y="168550"/>
                </a:lnTo>
                <a:lnTo>
                  <a:pt x="326267" y="168971"/>
                </a:lnTo>
                <a:lnTo>
                  <a:pt x="274181" y="171816"/>
                </a:lnTo>
                <a:lnTo>
                  <a:pt x="220949" y="177131"/>
                </a:lnTo>
                <a:lnTo>
                  <a:pt x="166742" y="184963"/>
                </a:lnTo>
                <a:lnTo>
                  <a:pt x="111733" y="195358"/>
                </a:lnTo>
                <a:lnTo>
                  <a:pt x="56095" y="208364"/>
                </a:lnTo>
                <a:lnTo>
                  <a:pt x="0" y="224028"/>
                </a:lnTo>
                <a:close/>
              </a:path>
              <a:path w="1127760" h="358139">
                <a:moveTo>
                  <a:pt x="1051560" y="358140"/>
                </a:moveTo>
                <a:lnTo>
                  <a:pt x="301751" y="246888"/>
                </a:lnTo>
                <a:lnTo>
                  <a:pt x="519683" y="181356"/>
                </a:lnTo>
                <a:lnTo>
                  <a:pt x="473913" y="174789"/>
                </a:lnTo>
                <a:lnTo>
                  <a:pt x="426305" y="170505"/>
                </a:lnTo>
                <a:lnTo>
                  <a:pt x="377032" y="168550"/>
                </a:lnTo>
                <a:lnTo>
                  <a:pt x="1091898" y="168550"/>
                </a:lnTo>
                <a:lnTo>
                  <a:pt x="1051560" y="35814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15083" y="3467100"/>
            <a:ext cx="1059180" cy="696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26920" y="3298888"/>
            <a:ext cx="1760042" cy="866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58511" y="2801111"/>
            <a:ext cx="1127760" cy="358140"/>
          </a:xfrm>
          <a:custGeom>
            <a:avLst/>
            <a:gdLst/>
            <a:ahLst/>
            <a:cxnLst/>
            <a:rect l="l" t="t" r="r" b="b"/>
            <a:pathLst>
              <a:path w="1127760" h="358139">
                <a:moveTo>
                  <a:pt x="1113817" y="65531"/>
                </a:moveTo>
                <a:lnTo>
                  <a:pt x="908303" y="65531"/>
                </a:lnTo>
                <a:lnTo>
                  <a:pt x="1127760" y="0"/>
                </a:lnTo>
                <a:lnTo>
                  <a:pt x="1113817" y="65531"/>
                </a:lnTo>
                <a:close/>
              </a:path>
              <a:path w="1127760" h="358139">
                <a:moveTo>
                  <a:pt x="0" y="222504"/>
                </a:moveTo>
                <a:lnTo>
                  <a:pt x="390143" y="106680"/>
                </a:lnTo>
                <a:lnTo>
                  <a:pt x="446014" y="91141"/>
                </a:lnTo>
                <a:lnTo>
                  <a:pt x="501469" y="78242"/>
                </a:lnTo>
                <a:lnTo>
                  <a:pt x="556325" y="67944"/>
                </a:lnTo>
                <a:lnTo>
                  <a:pt x="610401" y="60210"/>
                </a:lnTo>
                <a:lnTo>
                  <a:pt x="663516" y="55002"/>
                </a:lnTo>
                <a:lnTo>
                  <a:pt x="715487" y="52282"/>
                </a:lnTo>
                <a:lnTo>
                  <a:pt x="766133" y="52013"/>
                </a:lnTo>
                <a:lnTo>
                  <a:pt x="815272" y="54156"/>
                </a:lnTo>
                <a:lnTo>
                  <a:pt x="862723" y="58675"/>
                </a:lnTo>
                <a:lnTo>
                  <a:pt x="908303" y="65531"/>
                </a:lnTo>
                <a:lnTo>
                  <a:pt x="1113817" y="65531"/>
                </a:lnTo>
                <a:lnTo>
                  <a:pt x="1091958" y="168269"/>
                </a:lnTo>
                <a:lnTo>
                  <a:pt x="376029" y="168269"/>
                </a:lnTo>
                <a:lnTo>
                  <a:pt x="325389" y="168600"/>
                </a:lnTo>
                <a:lnTo>
                  <a:pt x="273419" y="171340"/>
                </a:lnTo>
                <a:lnTo>
                  <a:pt x="220303" y="176527"/>
                </a:lnTo>
                <a:lnTo>
                  <a:pt x="166221" y="184200"/>
                </a:lnTo>
                <a:lnTo>
                  <a:pt x="111355" y="194395"/>
                </a:lnTo>
                <a:lnTo>
                  <a:pt x="55887" y="207150"/>
                </a:lnTo>
                <a:lnTo>
                  <a:pt x="0" y="222504"/>
                </a:lnTo>
                <a:close/>
              </a:path>
              <a:path w="1127760" h="358139">
                <a:moveTo>
                  <a:pt x="1051560" y="358139"/>
                </a:moveTo>
                <a:lnTo>
                  <a:pt x="300227" y="246887"/>
                </a:lnTo>
                <a:lnTo>
                  <a:pt x="518160" y="181356"/>
                </a:lnTo>
                <a:lnTo>
                  <a:pt x="472596" y="174684"/>
                </a:lnTo>
                <a:lnTo>
                  <a:pt x="425159" y="170310"/>
                </a:lnTo>
                <a:lnTo>
                  <a:pt x="376029" y="168269"/>
                </a:lnTo>
                <a:lnTo>
                  <a:pt x="1091958" y="168269"/>
                </a:lnTo>
                <a:lnTo>
                  <a:pt x="1051560" y="35813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20896" y="2962655"/>
            <a:ext cx="1057655" cy="696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31982" y="2794063"/>
            <a:ext cx="1760042" cy="866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884" y="6286500"/>
            <a:ext cx="1714500" cy="388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22439" y="6349936"/>
            <a:ext cx="1435735" cy="20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95"/>
              </a:lnSpc>
            </a:pPr>
            <a:r>
              <a:rPr sz="1600" b="1" spc="-15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信 息 管 理</a:t>
            </a:r>
            <a:r>
              <a:rPr sz="1600" b="1" spc="50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 </a:t>
            </a:r>
            <a:r>
              <a:rPr sz="1600" b="1" spc="-15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处</a:t>
            </a:r>
            <a:endParaRPr sz="1600">
              <a:latin typeface="隶书" panose="02010509060101010101" charset="-122"/>
              <a:cs typeface="隶书" panose="02010509060101010101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49640" y="6417425"/>
            <a:ext cx="336665" cy="3034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04659" y="2060448"/>
            <a:ext cx="2118359" cy="4572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内容提</a:t>
            </a:r>
            <a:r>
              <a:rPr spc="5" dirty="0"/>
              <a:t>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08190" y="6566376"/>
            <a:ext cx="145415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Information Technology</a:t>
            </a:r>
            <a:r>
              <a:rPr sz="800" spc="-1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Service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1470558"/>
            <a:ext cx="6871334" cy="237172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5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电子病历与应用水平的评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价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2018</a:t>
            </a:r>
            <a:r>
              <a:rPr sz="32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修订版基本内</a:t>
            </a:r>
            <a:r>
              <a:rPr sz="32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医院：重要的建设与评估内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小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结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884" y="6286500"/>
            <a:ext cx="1714500" cy="388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49640" y="6417425"/>
            <a:ext cx="336665" cy="3034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020890" y="6349936"/>
            <a:ext cx="1437640" cy="343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90"/>
              </a:lnSpc>
            </a:pPr>
            <a:r>
              <a:rPr sz="1600" b="1" spc="-15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信 息 管 理</a:t>
            </a:r>
            <a:r>
              <a:rPr sz="1600" b="1" spc="50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 </a:t>
            </a:r>
            <a:r>
              <a:rPr sz="1600" b="1" spc="-15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处</a:t>
            </a:r>
            <a:endParaRPr sz="1600">
              <a:latin typeface="隶书" panose="02010509060101010101" charset="-122"/>
              <a:cs typeface="隶书" panose="02010509060101010101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Information Technology</a:t>
            </a:r>
            <a:r>
              <a:rPr sz="800" spc="-1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Service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3939" y="2584704"/>
            <a:ext cx="7705344" cy="4273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43940" y="561022"/>
            <a:ext cx="50552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分级标准的评价维</a:t>
            </a:r>
            <a:r>
              <a:rPr sz="3200" spc="5" dirty="0"/>
              <a:t>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609724"/>
            <a:ext cx="4432935" cy="443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标准修订版的评价维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度</a:t>
            </a:r>
          </a:p>
        </p:txBody>
      </p:sp>
      <p:sp>
        <p:nvSpPr>
          <p:cNvPr id="9" name="object 9"/>
          <p:cNvSpPr/>
          <p:nvPr/>
        </p:nvSpPr>
        <p:spPr>
          <a:xfrm>
            <a:off x="871092" y="4120502"/>
            <a:ext cx="1786318" cy="9296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95432" y="3328415"/>
            <a:ext cx="1786305" cy="929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1092" y="2536329"/>
            <a:ext cx="1786318" cy="9296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91335" y="558482"/>
            <a:ext cx="556133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系统质量</a:t>
            </a:r>
            <a:r>
              <a:rPr sz="3200" spc="-5" dirty="0">
                <a:latin typeface="Calibri" panose="020F0502020204030204"/>
                <a:cs typeface="Calibri" panose="020F0502020204030204"/>
              </a:rPr>
              <a:t>—</a:t>
            </a:r>
            <a:r>
              <a:rPr sz="3200" dirty="0"/>
              <a:t>实现的功</a:t>
            </a:r>
            <a:r>
              <a:rPr sz="3200" spc="5" dirty="0"/>
              <a:t>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09089"/>
            <a:ext cx="7483475" cy="382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以系统功能为主，由低到高划分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9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个等</a:t>
            </a:r>
            <a:r>
              <a:rPr sz="2400" spc="5" dirty="0">
                <a:latin typeface="宋体" panose="02010600030101010101" pitchFamily="2" charset="-122"/>
                <a:cs typeface="宋体" panose="02010600030101010101" pitchFamily="2" charset="-122"/>
              </a:rPr>
              <a:t>级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24497" y="2215184"/>
          <a:ext cx="6555740" cy="4032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9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6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225">
                <a:tc>
                  <a:txBody>
                    <a:bodyPr/>
                    <a:lstStyle/>
                    <a:p>
                      <a:pPr marL="1168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等级</a:t>
                      </a: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内容</a:t>
                      </a: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0级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未形成电子病历系统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1级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独立医疗信息系统建立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2级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医疗信息部门内部交换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3级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部门间数据交换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4级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全院信息共享，初级医疗决策支持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5级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统一数据管理，中级医疗决策支持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6级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全流程医疗数据闭环管理，高级医疗决策支持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7级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医疗安全质量管控，区域医疗信息共享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8260">
                        <a:lnSpc>
                          <a:spcPts val="2745"/>
                        </a:lnSpc>
                      </a:pPr>
                      <a:r>
                        <a:rPr sz="2000" dirty="0">
                          <a:latin typeface="黑体" panose="02010609060101010101" charset="-122"/>
                          <a:cs typeface="黑体" panose="02010609060101010101" charset="-122"/>
                        </a:rPr>
                        <a:t>8级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745"/>
                        </a:lnSpc>
                      </a:pPr>
                      <a:r>
                        <a:rPr sz="20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健康信息整合，医疗安全质量持续提升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8294078" y="2592070"/>
            <a:ext cx="483870" cy="327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cs typeface="宋体" panose="02010600030101010101" pitchFamily="2" charset="-122"/>
              </a:rPr>
              <a:t>初</a:t>
            </a:r>
            <a:r>
              <a:rPr sz="1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级 </a:t>
            </a:r>
            <a:r>
              <a:rPr sz="18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18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据 </a:t>
            </a:r>
            <a:r>
              <a:rPr sz="18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采</a:t>
            </a:r>
            <a:r>
              <a:rPr sz="18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集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ct val="100000"/>
              </a:lnSpc>
              <a:spcBef>
                <a:spcPts val="1575"/>
              </a:spcBef>
            </a:pPr>
            <a:r>
              <a:rPr sz="1800" b="1" dirty="0">
                <a:latin typeface="宋体" panose="02010600030101010101" pitchFamily="2" charset="-122"/>
                <a:cs typeface="宋体" panose="02010600030101010101" pitchFamily="2" charset="-122"/>
              </a:rPr>
              <a:t>中</a:t>
            </a:r>
            <a:r>
              <a:rPr sz="1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级 </a:t>
            </a:r>
            <a:r>
              <a:rPr sz="18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信</a:t>
            </a:r>
            <a:r>
              <a:rPr sz="18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息 </a:t>
            </a:r>
            <a:r>
              <a:rPr sz="18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共</a:t>
            </a:r>
            <a:r>
              <a:rPr sz="18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享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dirty="0">
                <a:latin typeface="宋体" panose="02010600030101010101" pitchFamily="2" charset="-122"/>
                <a:cs typeface="宋体" panose="02010600030101010101" pitchFamily="2" charset="-122"/>
              </a:rPr>
              <a:t>高</a:t>
            </a:r>
            <a:r>
              <a:rPr sz="1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级 </a:t>
            </a:r>
            <a:r>
              <a:rPr sz="18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</a:t>
            </a:r>
            <a:r>
              <a:rPr sz="18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能 </a:t>
            </a:r>
            <a:r>
              <a:rPr sz="18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支</a:t>
            </a:r>
            <a:r>
              <a:rPr sz="18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持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572349" y="2638425"/>
            <a:ext cx="504825" cy="1009650"/>
          </a:xfrm>
          <a:custGeom>
            <a:avLst/>
            <a:gdLst/>
            <a:ahLst/>
            <a:cxnLst/>
            <a:rect l="l" t="t" r="r" b="b"/>
            <a:pathLst>
              <a:path w="504825" h="1009650">
                <a:moveTo>
                  <a:pt x="244614" y="31750"/>
                </a:moveTo>
                <a:lnTo>
                  <a:pt x="223951" y="31750"/>
                </a:lnTo>
                <a:lnTo>
                  <a:pt x="218427" y="30480"/>
                </a:lnTo>
                <a:lnTo>
                  <a:pt x="218579" y="30480"/>
                </a:lnTo>
                <a:lnTo>
                  <a:pt x="212559" y="29210"/>
                </a:lnTo>
                <a:lnTo>
                  <a:pt x="206184" y="26669"/>
                </a:lnTo>
                <a:lnTo>
                  <a:pt x="199326" y="25400"/>
                </a:lnTo>
                <a:lnTo>
                  <a:pt x="191998" y="24130"/>
                </a:lnTo>
                <a:lnTo>
                  <a:pt x="184226" y="22860"/>
                </a:lnTo>
                <a:lnTo>
                  <a:pt x="176021" y="21589"/>
                </a:lnTo>
                <a:lnTo>
                  <a:pt x="158381" y="17780"/>
                </a:lnTo>
                <a:lnTo>
                  <a:pt x="139255" y="16510"/>
                </a:lnTo>
                <a:lnTo>
                  <a:pt x="118744" y="13969"/>
                </a:lnTo>
                <a:lnTo>
                  <a:pt x="96989" y="12700"/>
                </a:lnTo>
                <a:lnTo>
                  <a:pt x="74104" y="10160"/>
                </a:lnTo>
                <a:lnTo>
                  <a:pt x="50317" y="10160"/>
                </a:lnTo>
                <a:lnTo>
                  <a:pt x="25488" y="8889"/>
                </a:lnTo>
                <a:lnTo>
                  <a:pt x="0" y="8889"/>
                </a:lnTo>
                <a:lnTo>
                  <a:pt x="88" y="0"/>
                </a:lnTo>
                <a:lnTo>
                  <a:pt x="50634" y="0"/>
                </a:lnTo>
                <a:lnTo>
                  <a:pt x="119608" y="3810"/>
                </a:lnTo>
                <a:lnTo>
                  <a:pt x="159804" y="8889"/>
                </a:lnTo>
                <a:lnTo>
                  <a:pt x="186029" y="12700"/>
                </a:lnTo>
                <a:lnTo>
                  <a:pt x="193967" y="15239"/>
                </a:lnTo>
                <a:lnTo>
                  <a:pt x="201498" y="16510"/>
                </a:lnTo>
                <a:lnTo>
                  <a:pt x="208572" y="17780"/>
                </a:lnTo>
                <a:lnTo>
                  <a:pt x="215201" y="19050"/>
                </a:lnTo>
                <a:lnTo>
                  <a:pt x="221373" y="21589"/>
                </a:lnTo>
                <a:lnTo>
                  <a:pt x="227075" y="22860"/>
                </a:lnTo>
                <a:lnTo>
                  <a:pt x="232282" y="25400"/>
                </a:lnTo>
                <a:lnTo>
                  <a:pt x="237007" y="26669"/>
                </a:lnTo>
                <a:lnTo>
                  <a:pt x="241249" y="29210"/>
                </a:lnTo>
                <a:lnTo>
                  <a:pt x="244614" y="31750"/>
                </a:lnTo>
                <a:close/>
              </a:path>
              <a:path w="504825" h="1009650">
                <a:moveTo>
                  <a:pt x="243954" y="43180"/>
                </a:moveTo>
                <a:lnTo>
                  <a:pt x="241744" y="40639"/>
                </a:lnTo>
                <a:lnTo>
                  <a:pt x="242214" y="40639"/>
                </a:lnTo>
                <a:lnTo>
                  <a:pt x="239420" y="39369"/>
                </a:lnTo>
                <a:lnTo>
                  <a:pt x="239801" y="39369"/>
                </a:lnTo>
                <a:lnTo>
                  <a:pt x="236423" y="38100"/>
                </a:lnTo>
                <a:lnTo>
                  <a:pt x="236727" y="38100"/>
                </a:lnTo>
                <a:lnTo>
                  <a:pt x="232803" y="35560"/>
                </a:lnTo>
                <a:lnTo>
                  <a:pt x="233057" y="35560"/>
                </a:lnTo>
                <a:lnTo>
                  <a:pt x="228574" y="34289"/>
                </a:lnTo>
                <a:lnTo>
                  <a:pt x="228777" y="34289"/>
                </a:lnTo>
                <a:lnTo>
                  <a:pt x="223774" y="31750"/>
                </a:lnTo>
                <a:lnTo>
                  <a:pt x="244995" y="31750"/>
                </a:lnTo>
                <a:lnTo>
                  <a:pt x="247789" y="33019"/>
                </a:lnTo>
                <a:lnTo>
                  <a:pt x="248246" y="34289"/>
                </a:lnTo>
                <a:lnTo>
                  <a:pt x="250443" y="35560"/>
                </a:lnTo>
                <a:lnTo>
                  <a:pt x="250990" y="36830"/>
                </a:lnTo>
                <a:lnTo>
                  <a:pt x="252577" y="38100"/>
                </a:lnTo>
                <a:lnTo>
                  <a:pt x="253123" y="39369"/>
                </a:lnTo>
                <a:lnTo>
                  <a:pt x="254088" y="41910"/>
                </a:lnTo>
                <a:lnTo>
                  <a:pt x="243408" y="41910"/>
                </a:lnTo>
                <a:lnTo>
                  <a:pt x="243954" y="43180"/>
                </a:lnTo>
                <a:close/>
              </a:path>
              <a:path w="504825" h="1009650">
                <a:moveTo>
                  <a:pt x="244846" y="44211"/>
                </a:moveTo>
                <a:lnTo>
                  <a:pt x="243408" y="41910"/>
                </a:lnTo>
                <a:lnTo>
                  <a:pt x="254088" y="41910"/>
                </a:lnTo>
                <a:lnTo>
                  <a:pt x="254393" y="43180"/>
                </a:lnTo>
                <a:lnTo>
                  <a:pt x="244449" y="43180"/>
                </a:lnTo>
                <a:lnTo>
                  <a:pt x="244846" y="44211"/>
                </a:lnTo>
                <a:close/>
              </a:path>
              <a:path w="504825" h="1009650">
                <a:moveTo>
                  <a:pt x="244995" y="44450"/>
                </a:moveTo>
                <a:lnTo>
                  <a:pt x="244846" y="44211"/>
                </a:lnTo>
                <a:lnTo>
                  <a:pt x="244449" y="43180"/>
                </a:lnTo>
                <a:lnTo>
                  <a:pt x="244995" y="44450"/>
                </a:lnTo>
                <a:close/>
              </a:path>
              <a:path w="504825" h="1009650">
                <a:moveTo>
                  <a:pt x="256743" y="466089"/>
                </a:moveTo>
                <a:lnTo>
                  <a:pt x="245757" y="466089"/>
                </a:lnTo>
                <a:lnTo>
                  <a:pt x="245516" y="464819"/>
                </a:lnTo>
                <a:lnTo>
                  <a:pt x="245435" y="463809"/>
                </a:lnTo>
                <a:lnTo>
                  <a:pt x="245313" y="45719"/>
                </a:lnTo>
                <a:lnTo>
                  <a:pt x="245365" y="45470"/>
                </a:lnTo>
                <a:lnTo>
                  <a:pt x="245249" y="44450"/>
                </a:lnTo>
                <a:lnTo>
                  <a:pt x="244995" y="44450"/>
                </a:lnTo>
                <a:lnTo>
                  <a:pt x="244449" y="43180"/>
                </a:lnTo>
                <a:lnTo>
                  <a:pt x="254634" y="43180"/>
                </a:lnTo>
                <a:lnTo>
                  <a:pt x="254736" y="44450"/>
                </a:lnTo>
                <a:lnTo>
                  <a:pt x="254736" y="462280"/>
                </a:lnTo>
                <a:lnTo>
                  <a:pt x="254844" y="462773"/>
                </a:lnTo>
                <a:lnTo>
                  <a:pt x="254914" y="463550"/>
                </a:lnTo>
                <a:lnTo>
                  <a:pt x="255155" y="463550"/>
                </a:lnTo>
                <a:lnTo>
                  <a:pt x="255701" y="464819"/>
                </a:lnTo>
                <a:lnTo>
                  <a:pt x="255949" y="464819"/>
                </a:lnTo>
                <a:lnTo>
                  <a:pt x="256743" y="466089"/>
                </a:lnTo>
                <a:close/>
              </a:path>
              <a:path w="504825" h="1009650">
                <a:moveTo>
                  <a:pt x="245277" y="45329"/>
                </a:moveTo>
                <a:lnTo>
                  <a:pt x="244846" y="44211"/>
                </a:lnTo>
                <a:lnTo>
                  <a:pt x="244995" y="44450"/>
                </a:lnTo>
                <a:lnTo>
                  <a:pt x="245277" y="45329"/>
                </a:lnTo>
                <a:close/>
              </a:path>
              <a:path w="504825" h="1009650">
                <a:moveTo>
                  <a:pt x="245307" y="45407"/>
                </a:moveTo>
                <a:lnTo>
                  <a:pt x="245109" y="44450"/>
                </a:lnTo>
                <a:lnTo>
                  <a:pt x="245293" y="45185"/>
                </a:lnTo>
                <a:lnTo>
                  <a:pt x="245307" y="45407"/>
                </a:lnTo>
                <a:close/>
              </a:path>
              <a:path w="504825" h="1009650">
                <a:moveTo>
                  <a:pt x="245293" y="45185"/>
                </a:moveTo>
                <a:lnTo>
                  <a:pt x="245109" y="44450"/>
                </a:lnTo>
                <a:lnTo>
                  <a:pt x="245249" y="44450"/>
                </a:lnTo>
                <a:lnTo>
                  <a:pt x="245293" y="45185"/>
                </a:lnTo>
                <a:close/>
              </a:path>
              <a:path w="504825" h="1009650">
                <a:moveTo>
                  <a:pt x="245427" y="45719"/>
                </a:moveTo>
                <a:lnTo>
                  <a:pt x="245331" y="45470"/>
                </a:lnTo>
                <a:lnTo>
                  <a:pt x="245427" y="45719"/>
                </a:lnTo>
                <a:close/>
              </a:path>
              <a:path w="504825" h="1009650">
                <a:moveTo>
                  <a:pt x="245351" y="45719"/>
                </a:moveTo>
                <a:lnTo>
                  <a:pt x="245314" y="45524"/>
                </a:lnTo>
                <a:lnTo>
                  <a:pt x="245351" y="45719"/>
                </a:lnTo>
                <a:close/>
              </a:path>
              <a:path w="504825" h="1009650">
                <a:moveTo>
                  <a:pt x="254819" y="462498"/>
                </a:moveTo>
                <a:lnTo>
                  <a:pt x="254736" y="462280"/>
                </a:lnTo>
                <a:lnTo>
                  <a:pt x="254819" y="462498"/>
                </a:lnTo>
                <a:close/>
              </a:path>
              <a:path w="504825" h="1009650">
                <a:moveTo>
                  <a:pt x="254839" y="462475"/>
                </a:moveTo>
                <a:lnTo>
                  <a:pt x="254800" y="462280"/>
                </a:lnTo>
                <a:lnTo>
                  <a:pt x="254839" y="462475"/>
                </a:lnTo>
                <a:close/>
              </a:path>
              <a:path w="504825" h="1009650">
                <a:moveTo>
                  <a:pt x="255054" y="463550"/>
                </a:moveTo>
                <a:lnTo>
                  <a:pt x="254860" y="462773"/>
                </a:lnTo>
                <a:lnTo>
                  <a:pt x="254845" y="462566"/>
                </a:lnTo>
                <a:lnTo>
                  <a:pt x="255054" y="463550"/>
                </a:lnTo>
                <a:close/>
              </a:path>
              <a:path w="504825" h="1009650">
                <a:moveTo>
                  <a:pt x="255219" y="463550"/>
                </a:moveTo>
                <a:lnTo>
                  <a:pt x="255054" y="463550"/>
                </a:lnTo>
                <a:lnTo>
                  <a:pt x="254870" y="462632"/>
                </a:lnTo>
                <a:lnTo>
                  <a:pt x="255219" y="463550"/>
                </a:lnTo>
                <a:close/>
              </a:path>
              <a:path w="504825" h="1009650">
                <a:moveTo>
                  <a:pt x="255054" y="463550"/>
                </a:moveTo>
                <a:lnTo>
                  <a:pt x="254914" y="463550"/>
                </a:lnTo>
                <a:lnTo>
                  <a:pt x="254860" y="462773"/>
                </a:lnTo>
                <a:lnTo>
                  <a:pt x="255054" y="463550"/>
                </a:lnTo>
                <a:close/>
              </a:path>
              <a:path w="504825" h="1009650">
                <a:moveTo>
                  <a:pt x="255701" y="464819"/>
                </a:moveTo>
                <a:lnTo>
                  <a:pt x="255155" y="463550"/>
                </a:lnTo>
                <a:lnTo>
                  <a:pt x="255317" y="463809"/>
                </a:lnTo>
                <a:lnTo>
                  <a:pt x="255701" y="464819"/>
                </a:lnTo>
                <a:close/>
              </a:path>
              <a:path w="504825" h="1009650">
                <a:moveTo>
                  <a:pt x="255317" y="463809"/>
                </a:moveTo>
                <a:lnTo>
                  <a:pt x="255155" y="463550"/>
                </a:lnTo>
                <a:lnTo>
                  <a:pt x="255317" y="463809"/>
                </a:lnTo>
                <a:close/>
              </a:path>
              <a:path w="504825" h="1009650">
                <a:moveTo>
                  <a:pt x="255949" y="464819"/>
                </a:moveTo>
                <a:lnTo>
                  <a:pt x="255701" y="464819"/>
                </a:lnTo>
                <a:lnTo>
                  <a:pt x="255317" y="463809"/>
                </a:lnTo>
                <a:lnTo>
                  <a:pt x="255949" y="464819"/>
                </a:lnTo>
                <a:close/>
              </a:path>
              <a:path w="504825" h="1009650">
                <a:moveTo>
                  <a:pt x="271576" y="474980"/>
                </a:moveTo>
                <a:lnTo>
                  <a:pt x="251904" y="474980"/>
                </a:lnTo>
                <a:lnTo>
                  <a:pt x="249707" y="472439"/>
                </a:lnTo>
                <a:lnTo>
                  <a:pt x="249174" y="471169"/>
                </a:lnTo>
                <a:lnTo>
                  <a:pt x="247586" y="469900"/>
                </a:lnTo>
                <a:lnTo>
                  <a:pt x="247040" y="468630"/>
                </a:lnTo>
                <a:lnTo>
                  <a:pt x="246075" y="466089"/>
                </a:lnTo>
                <a:lnTo>
                  <a:pt x="256743" y="466089"/>
                </a:lnTo>
                <a:lnTo>
                  <a:pt x="256209" y="464819"/>
                </a:lnTo>
                <a:lnTo>
                  <a:pt x="258406" y="467360"/>
                </a:lnTo>
                <a:lnTo>
                  <a:pt x="257949" y="467360"/>
                </a:lnTo>
                <a:lnTo>
                  <a:pt x="260743" y="468630"/>
                </a:lnTo>
                <a:lnTo>
                  <a:pt x="260362" y="468630"/>
                </a:lnTo>
                <a:lnTo>
                  <a:pt x="263728" y="471169"/>
                </a:lnTo>
                <a:lnTo>
                  <a:pt x="263423" y="471169"/>
                </a:lnTo>
                <a:lnTo>
                  <a:pt x="267360" y="472439"/>
                </a:lnTo>
                <a:lnTo>
                  <a:pt x="267106" y="472439"/>
                </a:lnTo>
                <a:lnTo>
                  <a:pt x="271576" y="474980"/>
                </a:lnTo>
                <a:close/>
              </a:path>
              <a:path w="504825" h="1009650">
                <a:moveTo>
                  <a:pt x="380523" y="504193"/>
                </a:moveTo>
                <a:lnTo>
                  <a:pt x="340359" y="499110"/>
                </a:lnTo>
                <a:lnTo>
                  <a:pt x="322491" y="496569"/>
                </a:lnTo>
                <a:lnTo>
                  <a:pt x="306184" y="494030"/>
                </a:lnTo>
                <a:lnTo>
                  <a:pt x="298665" y="491489"/>
                </a:lnTo>
                <a:lnTo>
                  <a:pt x="291579" y="490219"/>
                </a:lnTo>
                <a:lnTo>
                  <a:pt x="284949" y="488950"/>
                </a:lnTo>
                <a:lnTo>
                  <a:pt x="278777" y="486410"/>
                </a:lnTo>
                <a:lnTo>
                  <a:pt x="273088" y="485139"/>
                </a:lnTo>
                <a:lnTo>
                  <a:pt x="267868" y="482600"/>
                </a:lnTo>
                <a:lnTo>
                  <a:pt x="263143" y="481330"/>
                </a:lnTo>
                <a:lnTo>
                  <a:pt x="258914" y="478789"/>
                </a:lnTo>
                <a:lnTo>
                  <a:pt x="255536" y="477519"/>
                </a:lnTo>
                <a:lnTo>
                  <a:pt x="255168" y="476250"/>
                </a:lnTo>
                <a:lnTo>
                  <a:pt x="252374" y="474980"/>
                </a:lnTo>
                <a:lnTo>
                  <a:pt x="271576" y="474980"/>
                </a:lnTo>
                <a:lnTo>
                  <a:pt x="271373" y="473710"/>
                </a:lnTo>
                <a:lnTo>
                  <a:pt x="276377" y="476250"/>
                </a:lnTo>
                <a:lnTo>
                  <a:pt x="276212" y="476250"/>
                </a:lnTo>
                <a:lnTo>
                  <a:pt x="281736" y="477519"/>
                </a:lnTo>
                <a:lnTo>
                  <a:pt x="281584" y="477519"/>
                </a:lnTo>
                <a:lnTo>
                  <a:pt x="287604" y="480060"/>
                </a:lnTo>
                <a:lnTo>
                  <a:pt x="293979" y="481330"/>
                </a:lnTo>
                <a:lnTo>
                  <a:pt x="300837" y="482600"/>
                </a:lnTo>
                <a:lnTo>
                  <a:pt x="308165" y="483869"/>
                </a:lnTo>
                <a:lnTo>
                  <a:pt x="315937" y="486410"/>
                </a:lnTo>
                <a:lnTo>
                  <a:pt x="324129" y="487680"/>
                </a:lnTo>
                <a:lnTo>
                  <a:pt x="341782" y="490219"/>
                </a:lnTo>
                <a:lnTo>
                  <a:pt x="360908" y="492760"/>
                </a:lnTo>
                <a:lnTo>
                  <a:pt x="381406" y="494030"/>
                </a:lnTo>
                <a:lnTo>
                  <a:pt x="403174" y="496569"/>
                </a:lnTo>
                <a:lnTo>
                  <a:pt x="426046" y="497839"/>
                </a:lnTo>
                <a:lnTo>
                  <a:pt x="449922" y="499110"/>
                </a:lnTo>
                <a:lnTo>
                  <a:pt x="474421" y="499110"/>
                </a:lnTo>
                <a:lnTo>
                  <a:pt x="380523" y="504193"/>
                </a:lnTo>
                <a:close/>
              </a:path>
              <a:path w="504825" h="1009650">
                <a:moveTo>
                  <a:pt x="500075" y="509269"/>
                </a:moveTo>
                <a:lnTo>
                  <a:pt x="474510" y="509269"/>
                </a:lnTo>
                <a:lnTo>
                  <a:pt x="380523" y="504193"/>
                </a:lnTo>
                <a:lnTo>
                  <a:pt x="474421" y="499110"/>
                </a:lnTo>
                <a:lnTo>
                  <a:pt x="500075" y="499110"/>
                </a:lnTo>
                <a:lnTo>
                  <a:pt x="500075" y="509269"/>
                </a:lnTo>
                <a:close/>
              </a:path>
              <a:path w="504825" h="1009650">
                <a:moveTo>
                  <a:pt x="501776" y="509269"/>
                </a:moveTo>
                <a:lnTo>
                  <a:pt x="500075" y="509269"/>
                </a:lnTo>
                <a:lnTo>
                  <a:pt x="500075" y="499110"/>
                </a:lnTo>
                <a:lnTo>
                  <a:pt x="501776" y="499110"/>
                </a:lnTo>
                <a:lnTo>
                  <a:pt x="503186" y="500380"/>
                </a:lnTo>
                <a:lnTo>
                  <a:pt x="504240" y="501650"/>
                </a:lnTo>
                <a:lnTo>
                  <a:pt x="504799" y="502919"/>
                </a:lnTo>
                <a:lnTo>
                  <a:pt x="504799" y="505460"/>
                </a:lnTo>
                <a:lnTo>
                  <a:pt x="504240" y="506730"/>
                </a:lnTo>
                <a:lnTo>
                  <a:pt x="503186" y="508000"/>
                </a:lnTo>
                <a:lnTo>
                  <a:pt x="501776" y="509269"/>
                </a:lnTo>
                <a:close/>
              </a:path>
              <a:path w="504825" h="1009650">
                <a:moveTo>
                  <a:pt x="271373" y="534669"/>
                </a:moveTo>
                <a:lnTo>
                  <a:pt x="271576" y="533400"/>
                </a:lnTo>
                <a:lnTo>
                  <a:pt x="252374" y="533400"/>
                </a:lnTo>
                <a:lnTo>
                  <a:pt x="255168" y="532130"/>
                </a:lnTo>
                <a:lnTo>
                  <a:pt x="255536" y="530860"/>
                </a:lnTo>
                <a:lnTo>
                  <a:pt x="259219" y="529589"/>
                </a:lnTo>
                <a:lnTo>
                  <a:pt x="263398" y="527050"/>
                </a:lnTo>
                <a:lnTo>
                  <a:pt x="267868" y="525780"/>
                </a:lnTo>
                <a:lnTo>
                  <a:pt x="273265" y="523239"/>
                </a:lnTo>
                <a:lnTo>
                  <a:pt x="278930" y="521969"/>
                </a:lnTo>
                <a:lnTo>
                  <a:pt x="285076" y="519430"/>
                </a:lnTo>
                <a:lnTo>
                  <a:pt x="291693" y="518160"/>
                </a:lnTo>
                <a:lnTo>
                  <a:pt x="298767" y="516889"/>
                </a:lnTo>
                <a:lnTo>
                  <a:pt x="306273" y="514350"/>
                </a:lnTo>
                <a:lnTo>
                  <a:pt x="314210" y="513080"/>
                </a:lnTo>
                <a:lnTo>
                  <a:pt x="340474" y="509269"/>
                </a:lnTo>
                <a:lnTo>
                  <a:pt x="380523" y="504193"/>
                </a:lnTo>
                <a:lnTo>
                  <a:pt x="474510" y="509269"/>
                </a:lnTo>
                <a:lnTo>
                  <a:pt x="449922" y="509269"/>
                </a:lnTo>
                <a:lnTo>
                  <a:pt x="425957" y="510539"/>
                </a:lnTo>
                <a:lnTo>
                  <a:pt x="403072" y="511810"/>
                </a:lnTo>
                <a:lnTo>
                  <a:pt x="381317" y="514350"/>
                </a:lnTo>
                <a:lnTo>
                  <a:pt x="360794" y="515619"/>
                </a:lnTo>
                <a:lnTo>
                  <a:pt x="341655" y="518160"/>
                </a:lnTo>
                <a:lnTo>
                  <a:pt x="324027" y="520700"/>
                </a:lnTo>
                <a:lnTo>
                  <a:pt x="315849" y="521969"/>
                </a:lnTo>
                <a:lnTo>
                  <a:pt x="308076" y="524510"/>
                </a:lnTo>
                <a:lnTo>
                  <a:pt x="300735" y="525780"/>
                </a:lnTo>
                <a:lnTo>
                  <a:pt x="293865" y="527050"/>
                </a:lnTo>
                <a:lnTo>
                  <a:pt x="287477" y="528319"/>
                </a:lnTo>
                <a:lnTo>
                  <a:pt x="281584" y="530860"/>
                </a:lnTo>
                <a:lnTo>
                  <a:pt x="281736" y="530860"/>
                </a:lnTo>
                <a:lnTo>
                  <a:pt x="276212" y="532130"/>
                </a:lnTo>
                <a:lnTo>
                  <a:pt x="276377" y="532130"/>
                </a:lnTo>
                <a:lnTo>
                  <a:pt x="271373" y="534669"/>
                </a:lnTo>
                <a:close/>
              </a:path>
              <a:path w="504825" h="1009650">
                <a:moveTo>
                  <a:pt x="256209" y="543560"/>
                </a:moveTo>
                <a:lnTo>
                  <a:pt x="256743" y="542289"/>
                </a:lnTo>
                <a:lnTo>
                  <a:pt x="246075" y="542289"/>
                </a:lnTo>
                <a:lnTo>
                  <a:pt x="247040" y="539750"/>
                </a:lnTo>
                <a:lnTo>
                  <a:pt x="247586" y="538480"/>
                </a:lnTo>
                <a:lnTo>
                  <a:pt x="249174" y="537210"/>
                </a:lnTo>
                <a:lnTo>
                  <a:pt x="249707" y="535939"/>
                </a:lnTo>
                <a:lnTo>
                  <a:pt x="251904" y="533400"/>
                </a:lnTo>
                <a:lnTo>
                  <a:pt x="271576" y="533400"/>
                </a:lnTo>
                <a:lnTo>
                  <a:pt x="267106" y="535939"/>
                </a:lnTo>
                <a:lnTo>
                  <a:pt x="267360" y="535939"/>
                </a:lnTo>
                <a:lnTo>
                  <a:pt x="263423" y="537210"/>
                </a:lnTo>
                <a:lnTo>
                  <a:pt x="263728" y="537210"/>
                </a:lnTo>
                <a:lnTo>
                  <a:pt x="260362" y="539750"/>
                </a:lnTo>
                <a:lnTo>
                  <a:pt x="260743" y="539750"/>
                </a:lnTo>
                <a:lnTo>
                  <a:pt x="257949" y="541019"/>
                </a:lnTo>
                <a:lnTo>
                  <a:pt x="258406" y="541019"/>
                </a:lnTo>
                <a:lnTo>
                  <a:pt x="256209" y="543560"/>
                </a:lnTo>
                <a:close/>
              </a:path>
              <a:path w="504825" h="1009650">
                <a:moveTo>
                  <a:pt x="254634" y="965200"/>
                </a:moveTo>
                <a:lnTo>
                  <a:pt x="244449" y="965200"/>
                </a:lnTo>
                <a:lnTo>
                  <a:pt x="244995" y="963929"/>
                </a:lnTo>
                <a:lnTo>
                  <a:pt x="245427" y="962660"/>
                </a:lnTo>
                <a:lnTo>
                  <a:pt x="245421" y="544830"/>
                </a:lnTo>
                <a:lnTo>
                  <a:pt x="245516" y="543560"/>
                </a:lnTo>
                <a:lnTo>
                  <a:pt x="245757" y="542289"/>
                </a:lnTo>
                <a:lnTo>
                  <a:pt x="256743" y="542289"/>
                </a:lnTo>
                <a:lnTo>
                  <a:pt x="255949" y="543560"/>
                </a:lnTo>
                <a:lnTo>
                  <a:pt x="255701" y="543560"/>
                </a:lnTo>
                <a:lnTo>
                  <a:pt x="255155" y="544830"/>
                </a:lnTo>
                <a:lnTo>
                  <a:pt x="254914" y="544830"/>
                </a:lnTo>
                <a:lnTo>
                  <a:pt x="254791" y="545881"/>
                </a:lnTo>
                <a:lnTo>
                  <a:pt x="254825" y="546100"/>
                </a:lnTo>
                <a:lnTo>
                  <a:pt x="254727" y="964168"/>
                </a:lnTo>
                <a:lnTo>
                  <a:pt x="254634" y="965200"/>
                </a:lnTo>
                <a:close/>
              </a:path>
              <a:path w="504825" h="1009650">
                <a:moveTo>
                  <a:pt x="255155" y="544830"/>
                </a:moveTo>
                <a:lnTo>
                  <a:pt x="255701" y="543560"/>
                </a:lnTo>
                <a:lnTo>
                  <a:pt x="255317" y="544570"/>
                </a:lnTo>
                <a:lnTo>
                  <a:pt x="255155" y="544830"/>
                </a:lnTo>
                <a:close/>
              </a:path>
              <a:path w="504825" h="1009650">
                <a:moveTo>
                  <a:pt x="255317" y="544570"/>
                </a:moveTo>
                <a:lnTo>
                  <a:pt x="255701" y="543560"/>
                </a:lnTo>
                <a:lnTo>
                  <a:pt x="255949" y="543560"/>
                </a:lnTo>
                <a:lnTo>
                  <a:pt x="255317" y="544570"/>
                </a:lnTo>
                <a:close/>
              </a:path>
              <a:path w="504825" h="1009650">
                <a:moveTo>
                  <a:pt x="254870" y="545747"/>
                </a:moveTo>
                <a:lnTo>
                  <a:pt x="255054" y="544830"/>
                </a:lnTo>
                <a:lnTo>
                  <a:pt x="255317" y="544570"/>
                </a:lnTo>
                <a:lnTo>
                  <a:pt x="254870" y="545747"/>
                </a:lnTo>
                <a:close/>
              </a:path>
              <a:path w="504825" h="1009650">
                <a:moveTo>
                  <a:pt x="254860" y="545606"/>
                </a:moveTo>
                <a:lnTo>
                  <a:pt x="254914" y="544830"/>
                </a:lnTo>
                <a:lnTo>
                  <a:pt x="255054" y="544830"/>
                </a:lnTo>
                <a:lnTo>
                  <a:pt x="254860" y="545606"/>
                </a:lnTo>
                <a:close/>
              </a:path>
              <a:path w="504825" h="1009650">
                <a:moveTo>
                  <a:pt x="254845" y="545813"/>
                </a:moveTo>
                <a:lnTo>
                  <a:pt x="254860" y="545606"/>
                </a:lnTo>
                <a:lnTo>
                  <a:pt x="255054" y="544830"/>
                </a:lnTo>
                <a:lnTo>
                  <a:pt x="254845" y="545813"/>
                </a:lnTo>
                <a:close/>
              </a:path>
              <a:path w="504825" h="1009650">
                <a:moveTo>
                  <a:pt x="254800" y="546100"/>
                </a:moveTo>
                <a:lnTo>
                  <a:pt x="254819" y="545881"/>
                </a:lnTo>
                <a:lnTo>
                  <a:pt x="254800" y="546100"/>
                </a:lnTo>
                <a:close/>
              </a:path>
              <a:path w="504825" h="1009650">
                <a:moveTo>
                  <a:pt x="254825" y="546100"/>
                </a:moveTo>
                <a:lnTo>
                  <a:pt x="254839" y="545904"/>
                </a:lnTo>
                <a:lnTo>
                  <a:pt x="254825" y="546100"/>
                </a:lnTo>
                <a:close/>
              </a:path>
              <a:path w="504825" h="1009650">
                <a:moveTo>
                  <a:pt x="245277" y="963050"/>
                </a:moveTo>
                <a:lnTo>
                  <a:pt x="245351" y="962660"/>
                </a:lnTo>
                <a:lnTo>
                  <a:pt x="245277" y="963050"/>
                </a:lnTo>
                <a:close/>
              </a:path>
              <a:path w="504825" h="1009650">
                <a:moveTo>
                  <a:pt x="245109" y="963929"/>
                </a:moveTo>
                <a:lnTo>
                  <a:pt x="245277" y="963050"/>
                </a:lnTo>
                <a:lnTo>
                  <a:pt x="245427" y="962660"/>
                </a:lnTo>
                <a:lnTo>
                  <a:pt x="245109" y="963929"/>
                </a:lnTo>
                <a:close/>
              </a:path>
              <a:path w="504825" h="1009650">
                <a:moveTo>
                  <a:pt x="245109" y="963929"/>
                </a:moveTo>
                <a:lnTo>
                  <a:pt x="244938" y="963929"/>
                </a:lnTo>
                <a:lnTo>
                  <a:pt x="245277" y="963050"/>
                </a:lnTo>
                <a:lnTo>
                  <a:pt x="245109" y="963929"/>
                </a:lnTo>
                <a:close/>
              </a:path>
              <a:path w="504825" h="1009650">
                <a:moveTo>
                  <a:pt x="244846" y="964168"/>
                </a:moveTo>
                <a:lnTo>
                  <a:pt x="244938" y="963929"/>
                </a:lnTo>
                <a:lnTo>
                  <a:pt x="244846" y="964168"/>
                </a:lnTo>
                <a:close/>
              </a:path>
              <a:path w="504825" h="1009650">
                <a:moveTo>
                  <a:pt x="244449" y="965200"/>
                </a:moveTo>
                <a:lnTo>
                  <a:pt x="244846" y="964168"/>
                </a:lnTo>
                <a:lnTo>
                  <a:pt x="244995" y="963929"/>
                </a:lnTo>
                <a:lnTo>
                  <a:pt x="244449" y="965200"/>
                </a:lnTo>
                <a:close/>
              </a:path>
              <a:path w="504825" h="1009650">
                <a:moveTo>
                  <a:pt x="254088" y="966470"/>
                </a:moveTo>
                <a:lnTo>
                  <a:pt x="243408" y="966470"/>
                </a:lnTo>
                <a:lnTo>
                  <a:pt x="244846" y="964168"/>
                </a:lnTo>
                <a:lnTo>
                  <a:pt x="244449" y="965200"/>
                </a:lnTo>
                <a:lnTo>
                  <a:pt x="254393" y="965200"/>
                </a:lnTo>
                <a:lnTo>
                  <a:pt x="254088" y="966470"/>
                </a:lnTo>
                <a:close/>
              </a:path>
              <a:path w="504825" h="1009650">
                <a:moveTo>
                  <a:pt x="244995" y="976629"/>
                </a:moveTo>
                <a:lnTo>
                  <a:pt x="223774" y="976629"/>
                </a:lnTo>
                <a:lnTo>
                  <a:pt x="228777" y="974089"/>
                </a:lnTo>
                <a:lnTo>
                  <a:pt x="228574" y="974089"/>
                </a:lnTo>
                <a:lnTo>
                  <a:pt x="233057" y="972820"/>
                </a:lnTo>
                <a:lnTo>
                  <a:pt x="232803" y="972820"/>
                </a:lnTo>
                <a:lnTo>
                  <a:pt x="236727" y="970279"/>
                </a:lnTo>
                <a:lnTo>
                  <a:pt x="236423" y="970279"/>
                </a:lnTo>
                <a:lnTo>
                  <a:pt x="239801" y="969010"/>
                </a:lnTo>
                <a:lnTo>
                  <a:pt x="239420" y="969010"/>
                </a:lnTo>
                <a:lnTo>
                  <a:pt x="242214" y="967739"/>
                </a:lnTo>
                <a:lnTo>
                  <a:pt x="241744" y="967739"/>
                </a:lnTo>
                <a:lnTo>
                  <a:pt x="243954" y="965200"/>
                </a:lnTo>
                <a:lnTo>
                  <a:pt x="243408" y="966470"/>
                </a:lnTo>
                <a:lnTo>
                  <a:pt x="254088" y="966470"/>
                </a:lnTo>
                <a:lnTo>
                  <a:pt x="253123" y="969010"/>
                </a:lnTo>
                <a:lnTo>
                  <a:pt x="252577" y="970279"/>
                </a:lnTo>
                <a:lnTo>
                  <a:pt x="250990" y="971550"/>
                </a:lnTo>
                <a:lnTo>
                  <a:pt x="250443" y="972820"/>
                </a:lnTo>
                <a:lnTo>
                  <a:pt x="248246" y="974089"/>
                </a:lnTo>
                <a:lnTo>
                  <a:pt x="247789" y="975360"/>
                </a:lnTo>
                <a:lnTo>
                  <a:pt x="244995" y="976629"/>
                </a:lnTo>
                <a:close/>
              </a:path>
              <a:path w="504825" h="1009650">
                <a:moveTo>
                  <a:pt x="88" y="1009650"/>
                </a:moveTo>
                <a:lnTo>
                  <a:pt x="0" y="999489"/>
                </a:lnTo>
                <a:lnTo>
                  <a:pt x="25488" y="999489"/>
                </a:lnTo>
                <a:lnTo>
                  <a:pt x="50317" y="998220"/>
                </a:lnTo>
                <a:lnTo>
                  <a:pt x="74104" y="998220"/>
                </a:lnTo>
                <a:lnTo>
                  <a:pt x="97078" y="995679"/>
                </a:lnTo>
                <a:lnTo>
                  <a:pt x="118846" y="994410"/>
                </a:lnTo>
                <a:lnTo>
                  <a:pt x="139357" y="991870"/>
                </a:lnTo>
                <a:lnTo>
                  <a:pt x="158495" y="990600"/>
                </a:lnTo>
                <a:lnTo>
                  <a:pt x="176136" y="986789"/>
                </a:lnTo>
                <a:lnTo>
                  <a:pt x="184302" y="985520"/>
                </a:lnTo>
                <a:lnTo>
                  <a:pt x="192087" y="984250"/>
                </a:lnTo>
                <a:lnTo>
                  <a:pt x="199415" y="982979"/>
                </a:lnTo>
                <a:lnTo>
                  <a:pt x="206286" y="981710"/>
                </a:lnTo>
                <a:lnTo>
                  <a:pt x="212686" y="979170"/>
                </a:lnTo>
                <a:lnTo>
                  <a:pt x="218579" y="977900"/>
                </a:lnTo>
                <a:lnTo>
                  <a:pt x="218427" y="977900"/>
                </a:lnTo>
                <a:lnTo>
                  <a:pt x="223951" y="976629"/>
                </a:lnTo>
                <a:lnTo>
                  <a:pt x="244614" y="976629"/>
                </a:lnTo>
                <a:lnTo>
                  <a:pt x="240944" y="979170"/>
                </a:lnTo>
                <a:lnTo>
                  <a:pt x="236766" y="981710"/>
                </a:lnTo>
                <a:lnTo>
                  <a:pt x="232079" y="982979"/>
                </a:lnTo>
                <a:lnTo>
                  <a:pt x="226898" y="985520"/>
                </a:lnTo>
                <a:lnTo>
                  <a:pt x="221221" y="986789"/>
                </a:lnTo>
                <a:lnTo>
                  <a:pt x="215074" y="989329"/>
                </a:lnTo>
                <a:lnTo>
                  <a:pt x="208470" y="990600"/>
                </a:lnTo>
                <a:lnTo>
                  <a:pt x="201396" y="991870"/>
                </a:lnTo>
                <a:lnTo>
                  <a:pt x="193878" y="993139"/>
                </a:lnTo>
                <a:lnTo>
                  <a:pt x="185940" y="995679"/>
                </a:lnTo>
                <a:lnTo>
                  <a:pt x="159677" y="999489"/>
                </a:lnTo>
                <a:lnTo>
                  <a:pt x="119608" y="1004570"/>
                </a:lnTo>
                <a:lnTo>
                  <a:pt x="50634" y="1008379"/>
                </a:lnTo>
                <a:lnTo>
                  <a:pt x="25730" y="1008379"/>
                </a:lnTo>
                <a:lnTo>
                  <a:pt x="88" y="100965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68297" y="3928287"/>
            <a:ext cx="504825" cy="877569"/>
          </a:xfrm>
          <a:custGeom>
            <a:avLst/>
            <a:gdLst/>
            <a:ahLst/>
            <a:cxnLst/>
            <a:rect l="l" t="t" r="r" b="b"/>
            <a:pathLst>
              <a:path w="504825" h="877570">
                <a:moveTo>
                  <a:pt x="244614" y="31750"/>
                </a:moveTo>
                <a:lnTo>
                  <a:pt x="223951" y="31750"/>
                </a:lnTo>
                <a:lnTo>
                  <a:pt x="218427" y="30479"/>
                </a:lnTo>
                <a:lnTo>
                  <a:pt x="218579" y="30479"/>
                </a:lnTo>
                <a:lnTo>
                  <a:pt x="212559" y="29210"/>
                </a:lnTo>
                <a:lnTo>
                  <a:pt x="206184" y="26670"/>
                </a:lnTo>
                <a:lnTo>
                  <a:pt x="199313" y="25400"/>
                </a:lnTo>
                <a:lnTo>
                  <a:pt x="191998" y="24129"/>
                </a:lnTo>
                <a:lnTo>
                  <a:pt x="184226" y="22860"/>
                </a:lnTo>
                <a:lnTo>
                  <a:pt x="176022" y="21589"/>
                </a:lnTo>
                <a:lnTo>
                  <a:pt x="158381" y="17779"/>
                </a:lnTo>
                <a:lnTo>
                  <a:pt x="139255" y="16510"/>
                </a:lnTo>
                <a:lnTo>
                  <a:pt x="118745" y="13970"/>
                </a:lnTo>
                <a:lnTo>
                  <a:pt x="96989" y="12700"/>
                </a:lnTo>
                <a:lnTo>
                  <a:pt x="74104" y="10160"/>
                </a:lnTo>
                <a:lnTo>
                  <a:pt x="50317" y="10160"/>
                </a:lnTo>
                <a:lnTo>
                  <a:pt x="25488" y="8889"/>
                </a:lnTo>
                <a:lnTo>
                  <a:pt x="0" y="8889"/>
                </a:lnTo>
                <a:lnTo>
                  <a:pt x="88" y="0"/>
                </a:lnTo>
                <a:lnTo>
                  <a:pt x="50558" y="0"/>
                </a:lnTo>
                <a:lnTo>
                  <a:pt x="119608" y="3810"/>
                </a:lnTo>
                <a:lnTo>
                  <a:pt x="159804" y="8889"/>
                </a:lnTo>
                <a:lnTo>
                  <a:pt x="186029" y="12700"/>
                </a:lnTo>
                <a:lnTo>
                  <a:pt x="193967" y="15239"/>
                </a:lnTo>
                <a:lnTo>
                  <a:pt x="201498" y="16510"/>
                </a:lnTo>
                <a:lnTo>
                  <a:pt x="208572" y="17779"/>
                </a:lnTo>
                <a:lnTo>
                  <a:pt x="215201" y="19050"/>
                </a:lnTo>
                <a:lnTo>
                  <a:pt x="221373" y="21589"/>
                </a:lnTo>
                <a:lnTo>
                  <a:pt x="227063" y="22860"/>
                </a:lnTo>
                <a:lnTo>
                  <a:pt x="232282" y="25400"/>
                </a:lnTo>
                <a:lnTo>
                  <a:pt x="237007" y="26670"/>
                </a:lnTo>
                <a:lnTo>
                  <a:pt x="240944" y="29210"/>
                </a:lnTo>
                <a:lnTo>
                  <a:pt x="244614" y="31750"/>
                </a:lnTo>
                <a:close/>
              </a:path>
              <a:path w="504825" h="877570">
                <a:moveTo>
                  <a:pt x="243954" y="43179"/>
                </a:moveTo>
                <a:lnTo>
                  <a:pt x="241744" y="40639"/>
                </a:lnTo>
                <a:lnTo>
                  <a:pt x="242214" y="40639"/>
                </a:lnTo>
                <a:lnTo>
                  <a:pt x="239420" y="39370"/>
                </a:lnTo>
                <a:lnTo>
                  <a:pt x="239801" y="39370"/>
                </a:lnTo>
                <a:lnTo>
                  <a:pt x="236423" y="38100"/>
                </a:lnTo>
                <a:lnTo>
                  <a:pt x="236727" y="38100"/>
                </a:lnTo>
                <a:lnTo>
                  <a:pt x="232803" y="35560"/>
                </a:lnTo>
                <a:lnTo>
                  <a:pt x="233057" y="35560"/>
                </a:lnTo>
                <a:lnTo>
                  <a:pt x="228574" y="34289"/>
                </a:lnTo>
                <a:lnTo>
                  <a:pt x="228777" y="34289"/>
                </a:lnTo>
                <a:lnTo>
                  <a:pt x="223774" y="31750"/>
                </a:lnTo>
                <a:lnTo>
                  <a:pt x="244995" y="31750"/>
                </a:lnTo>
                <a:lnTo>
                  <a:pt x="247789" y="33020"/>
                </a:lnTo>
                <a:lnTo>
                  <a:pt x="248246" y="34289"/>
                </a:lnTo>
                <a:lnTo>
                  <a:pt x="250444" y="35560"/>
                </a:lnTo>
                <a:lnTo>
                  <a:pt x="250990" y="36829"/>
                </a:lnTo>
                <a:lnTo>
                  <a:pt x="252577" y="38100"/>
                </a:lnTo>
                <a:lnTo>
                  <a:pt x="253123" y="39370"/>
                </a:lnTo>
                <a:lnTo>
                  <a:pt x="254088" y="41910"/>
                </a:lnTo>
                <a:lnTo>
                  <a:pt x="243408" y="41910"/>
                </a:lnTo>
                <a:lnTo>
                  <a:pt x="243954" y="43179"/>
                </a:lnTo>
                <a:close/>
              </a:path>
              <a:path w="504825" h="877570">
                <a:moveTo>
                  <a:pt x="244833" y="44190"/>
                </a:moveTo>
                <a:lnTo>
                  <a:pt x="243408" y="41910"/>
                </a:lnTo>
                <a:lnTo>
                  <a:pt x="254088" y="41910"/>
                </a:lnTo>
                <a:lnTo>
                  <a:pt x="254393" y="43179"/>
                </a:lnTo>
                <a:lnTo>
                  <a:pt x="244449" y="43179"/>
                </a:lnTo>
                <a:lnTo>
                  <a:pt x="244833" y="44190"/>
                </a:lnTo>
                <a:close/>
              </a:path>
              <a:path w="504825" h="877570">
                <a:moveTo>
                  <a:pt x="244995" y="44450"/>
                </a:moveTo>
                <a:lnTo>
                  <a:pt x="244833" y="44190"/>
                </a:lnTo>
                <a:lnTo>
                  <a:pt x="244449" y="43179"/>
                </a:lnTo>
                <a:lnTo>
                  <a:pt x="244995" y="44450"/>
                </a:lnTo>
                <a:close/>
              </a:path>
              <a:path w="504825" h="877570">
                <a:moveTo>
                  <a:pt x="256743" y="400050"/>
                </a:moveTo>
                <a:lnTo>
                  <a:pt x="245757" y="400050"/>
                </a:lnTo>
                <a:lnTo>
                  <a:pt x="245516" y="398779"/>
                </a:lnTo>
                <a:lnTo>
                  <a:pt x="245435" y="397769"/>
                </a:lnTo>
                <a:lnTo>
                  <a:pt x="245313" y="45720"/>
                </a:lnTo>
                <a:lnTo>
                  <a:pt x="245367" y="45524"/>
                </a:lnTo>
                <a:lnTo>
                  <a:pt x="245249" y="44450"/>
                </a:lnTo>
                <a:lnTo>
                  <a:pt x="244995" y="44450"/>
                </a:lnTo>
                <a:lnTo>
                  <a:pt x="244449" y="43179"/>
                </a:lnTo>
                <a:lnTo>
                  <a:pt x="254634" y="43179"/>
                </a:lnTo>
                <a:lnTo>
                  <a:pt x="254736" y="44450"/>
                </a:lnTo>
                <a:lnTo>
                  <a:pt x="254736" y="396239"/>
                </a:lnTo>
                <a:lnTo>
                  <a:pt x="254847" y="396762"/>
                </a:lnTo>
                <a:lnTo>
                  <a:pt x="254914" y="397510"/>
                </a:lnTo>
                <a:lnTo>
                  <a:pt x="255155" y="397510"/>
                </a:lnTo>
                <a:lnTo>
                  <a:pt x="255701" y="398779"/>
                </a:lnTo>
                <a:lnTo>
                  <a:pt x="255949" y="398779"/>
                </a:lnTo>
                <a:lnTo>
                  <a:pt x="256743" y="400050"/>
                </a:lnTo>
                <a:close/>
              </a:path>
              <a:path w="504825" h="877570">
                <a:moveTo>
                  <a:pt x="245287" y="45385"/>
                </a:moveTo>
                <a:lnTo>
                  <a:pt x="244833" y="44190"/>
                </a:lnTo>
                <a:lnTo>
                  <a:pt x="244995" y="44450"/>
                </a:lnTo>
                <a:lnTo>
                  <a:pt x="245287" y="45385"/>
                </a:lnTo>
                <a:close/>
              </a:path>
              <a:path w="504825" h="877570">
                <a:moveTo>
                  <a:pt x="245309" y="45442"/>
                </a:moveTo>
                <a:lnTo>
                  <a:pt x="245109" y="44450"/>
                </a:lnTo>
                <a:lnTo>
                  <a:pt x="245296" y="45226"/>
                </a:lnTo>
                <a:lnTo>
                  <a:pt x="245309" y="45442"/>
                </a:lnTo>
                <a:close/>
              </a:path>
              <a:path w="504825" h="877570">
                <a:moveTo>
                  <a:pt x="245296" y="45226"/>
                </a:moveTo>
                <a:lnTo>
                  <a:pt x="245109" y="44450"/>
                </a:lnTo>
                <a:lnTo>
                  <a:pt x="245249" y="44450"/>
                </a:lnTo>
                <a:lnTo>
                  <a:pt x="245296" y="45226"/>
                </a:lnTo>
                <a:close/>
              </a:path>
              <a:path w="504825" h="877570">
                <a:moveTo>
                  <a:pt x="245414" y="45720"/>
                </a:moveTo>
                <a:lnTo>
                  <a:pt x="245334" y="45508"/>
                </a:lnTo>
                <a:lnTo>
                  <a:pt x="245414" y="45720"/>
                </a:lnTo>
                <a:close/>
              </a:path>
              <a:path w="504825" h="877570">
                <a:moveTo>
                  <a:pt x="245351" y="45720"/>
                </a:moveTo>
                <a:lnTo>
                  <a:pt x="245314" y="45524"/>
                </a:lnTo>
                <a:lnTo>
                  <a:pt x="245351" y="45720"/>
                </a:lnTo>
                <a:close/>
              </a:path>
              <a:path w="504825" h="877570">
                <a:moveTo>
                  <a:pt x="254819" y="396458"/>
                </a:moveTo>
                <a:lnTo>
                  <a:pt x="254736" y="396239"/>
                </a:lnTo>
                <a:lnTo>
                  <a:pt x="254819" y="396458"/>
                </a:lnTo>
                <a:close/>
              </a:path>
              <a:path w="504825" h="877570">
                <a:moveTo>
                  <a:pt x="254840" y="396451"/>
                </a:moveTo>
                <a:lnTo>
                  <a:pt x="254800" y="396239"/>
                </a:lnTo>
                <a:lnTo>
                  <a:pt x="254840" y="396451"/>
                </a:lnTo>
                <a:close/>
              </a:path>
              <a:path w="504825" h="877570">
                <a:moveTo>
                  <a:pt x="255041" y="397510"/>
                </a:moveTo>
                <a:lnTo>
                  <a:pt x="254862" y="396762"/>
                </a:lnTo>
                <a:lnTo>
                  <a:pt x="254845" y="396526"/>
                </a:lnTo>
                <a:lnTo>
                  <a:pt x="255041" y="397510"/>
                </a:lnTo>
                <a:close/>
              </a:path>
              <a:path w="504825" h="877570">
                <a:moveTo>
                  <a:pt x="255219" y="397510"/>
                </a:moveTo>
                <a:lnTo>
                  <a:pt x="255041" y="397510"/>
                </a:lnTo>
                <a:lnTo>
                  <a:pt x="254863" y="396574"/>
                </a:lnTo>
                <a:lnTo>
                  <a:pt x="255219" y="397510"/>
                </a:lnTo>
                <a:close/>
              </a:path>
              <a:path w="504825" h="877570">
                <a:moveTo>
                  <a:pt x="255041" y="397510"/>
                </a:moveTo>
                <a:lnTo>
                  <a:pt x="254862" y="396762"/>
                </a:lnTo>
                <a:lnTo>
                  <a:pt x="255041" y="397510"/>
                </a:lnTo>
                <a:close/>
              </a:path>
              <a:path w="504825" h="877570">
                <a:moveTo>
                  <a:pt x="255701" y="398779"/>
                </a:moveTo>
                <a:lnTo>
                  <a:pt x="255155" y="397510"/>
                </a:lnTo>
                <a:lnTo>
                  <a:pt x="255317" y="397769"/>
                </a:lnTo>
                <a:lnTo>
                  <a:pt x="255701" y="398779"/>
                </a:lnTo>
                <a:close/>
              </a:path>
              <a:path w="504825" h="877570">
                <a:moveTo>
                  <a:pt x="255317" y="397769"/>
                </a:moveTo>
                <a:lnTo>
                  <a:pt x="255155" y="397510"/>
                </a:lnTo>
                <a:lnTo>
                  <a:pt x="255317" y="397769"/>
                </a:lnTo>
                <a:close/>
              </a:path>
              <a:path w="504825" h="877570">
                <a:moveTo>
                  <a:pt x="255949" y="398779"/>
                </a:moveTo>
                <a:lnTo>
                  <a:pt x="255701" y="398779"/>
                </a:lnTo>
                <a:lnTo>
                  <a:pt x="255317" y="397769"/>
                </a:lnTo>
                <a:lnTo>
                  <a:pt x="255949" y="398779"/>
                </a:lnTo>
                <a:close/>
              </a:path>
              <a:path w="504825" h="877570">
                <a:moveTo>
                  <a:pt x="271576" y="408939"/>
                </a:moveTo>
                <a:lnTo>
                  <a:pt x="251904" y="408939"/>
                </a:lnTo>
                <a:lnTo>
                  <a:pt x="249707" y="406400"/>
                </a:lnTo>
                <a:lnTo>
                  <a:pt x="249174" y="405129"/>
                </a:lnTo>
                <a:lnTo>
                  <a:pt x="247586" y="403860"/>
                </a:lnTo>
                <a:lnTo>
                  <a:pt x="247040" y="402589"/>
                </a:lnTo>
                <a:lnTo>
                  <a:pt x="246075" y="400050"/>
                </a:lnTo>
                <a:lnTo>
                  <a:pt x="256743" y="400050"/>
                </a:lnTo>
                <a:lnTo>
                  <a:pt x="256209" y="398779"/>
                </a:lnTo>
                <a:lnTo>
                  <a:pt x="258406" y="401320"/>
                </a:lnTo>
                <a:lnTo>
                  <a:pt x="257949" y="401320"/>
                </a:lnTo>
                <a:lnTo>
                  <a:pt x="260743" y="402589"/>
                </a:lnTo>
                <a:lnTo>
                  <a:pt x="260362" y="402589"/>
                </a:lnTo>
                <a:lnTo>
                  <a:pt x="263728" y="405129"/>
                </a:lnTo>
                <a:lnTo>
                  <a:pt x="263423" y="405129"/>
                </a:lnTo>
                <a:lnTo>
                  <a:pt x="267360" y="406400"/>
                </a:lnTo>
                <a:lnTo>
                  <a:pt x="267106" y="406400"/>
                </a:lnTo>
                <a:lnTo>
                  <a:pt x="271576" y="408939"/>
                </a:lnTo>
                <a:close/>
              </a:path>
              <a:path w="504825" h="877570">
                <a:moveTo>
                  <a:pt x="380523" y="438153"/>
                </a:moveTo>
                <a:lnTo>
                  <a:pt x="340359" y="433070"/>
                </a:lnTo>
                <a:lnTo>
                  <a:pt x="322491" y="430529"/>
                </a:lnTo>
                <a:lnTo>
                  <a:pt x="306184" y="427989"/>
                </a:lnTo>
                <a:lnTo>
                  <a:pt x="298665" y="425450"/>
                </a:lnTo>
                <a:lnTo>
                  <a:pt x="291579" y="424179"/>
                </a:lnTo>
                <a:lnTo>
                  <a:pt x="284949" y="422910"/>
                </a:lnTo>
                <a:lnTo>
                  <a:pt x="278777" y="420370"/>
                </a:lnTo>
                <a:lnTo>
                  <a:pt x="273088" y="419100"/>
                </a:lnTo>
                <a:lnTo>
                  <a:pt x="267868" y="416560"/>
                </a:lnTo>
                <a:lnTo>
                  <a:pt x="263144" y="415289"/>
                </a:lnTo>
                <a:lnTo>
                  <a:pt x="258914" y="412750"/>
                </a:lnTo>
                <a:lnTo>
                  <a:pt x="255536" y="411479"/>
                </a:lnTo>
                <a:lnTo>
                  <a:pt x="255168" y="410210"/>
                </a:lnTo>
                <a:lnTo>
                  <a:pt x="252374" y="408939"/>
                </a:lnTo>
                <a:lnTo>
                  <a:pt x="271576" y="408939"/>
                </a:lnTo>
                <a:lnTo>
                  <a:pt x="271373" y="407670"/>
                </a:lnTo>
                <a:lnTo>
                  <a:pt x="276377" y="410210"/>
                </a:lnTo>
                <a:lnTo>
                  <a:pt x="276212" y="410210"/>
                </a:lnTo>
                <a:lnTo>
                  <a:pt x="281724" y="411479"/>
                </a:lnTo>
                <a:lnTo>
                  <a:pt x="281584" y="411479"/>
                </a:lnTo>
                <a:lnTo>
                  <a:pt x="287604" y="414020"/>
                </a:lnTo>
                <a:lnTo>
                  <a:pt x="293979" y="415289"/>
                </a:lnTo>
                <a:lnTo>
                  <a:pt x="300837" y="416560"/>
                </a:lnTo>
                <a:lnTo>
                  <a:pt x="308165" y="417829"/>
                </a:lnTo>
                <a:lnTo>
                  <a:pt x="315937" y="420370"/>
                </a:lnTo>
                <a:lnTo>
                  <a:pt x="324129" y="421639"/>
                </a:lnTo>
                <a:lnTo>
                  <a:pt x="341782" y="424179"/>
                </a:lnTo>
                <a:lnTo>
                  <a:pt x="360908" y="426720"/>
                </a:lnTo>
                <a:lnTo>
                  <a:pt x="381406" y="427989"/>
                </a:lnTo>
                <a:lnTo>
                  <a:pt x="403174" y="430529"/>
                </a:lnTo>
                <a:lnTo>
                  <a:pt x="426046" y="431800"/>
                </a:lnTo>
                <a:lnTo>
                  <a:pt x="449922" y="433070"/>
                </a:lnTo>
                <a:lnTo>
                  <a:pt x="474421" y="433070"/>
                </a:lnTo>
                <a:lnTo>
                  <a:pt x="380523" y="438153"/>
                </a:lnTo>
                <a:close/>
              </a:path>
              <a:path w="504825" h="877570">
                <a:moveTo>
                  <a:pt x="500075" y="443229"/>
                </a:moveTo>
                <a:lnTo>
                  <a:pt x="474510" y="443229"/>
                </a:lnTo>
                <a:lnTo>
                  <a:pt x="380523" y="438153"/>
                </a:lnTo>
                <a:lnTo>
                  <a:pt x="474421" y="433070"/>
                </a:lnTo>
                <a:lnTo>
                  <a:pt x="500075" y="433070"/>
                </a:lnTo>
                <a:lnTo>
                  <a:pt x="500075" y="443229"/>
                </a:lnTo>
                <a:close/>
              </a:path>
              <a:path w="504825" h="877570">
                <a:moveTo>
                  <a:pt x="501764" y="443229"/>
                </a:moveTo>
                <a:lnTo>
                  <a:pt x="500075" y="443229"/>
                </a:lnTo>
                <a:lnTo>
                  <a:pt x="500075" y="433070"/>
                </a:lnTo>
                <a:lnTo>
                  <a:pt x="501764" y="433070"/>
                </a:lnTo>
                <a:lnTo>
                  <a:pt x="503186" y="434339"/>
                </a:lnTo>
                <a:lnTo>
                  <a:pt x="504240" y="435610"/>
                </a:lnTo>
                <a:lnTo>
                  <a:pt x="504799" y="436879"/>
                </a:lnTo>
                <a:lnTo>
                  <a:pt x="504799" y="439420"/>
                </a:lnTo>
                <a:lnTo>
                  <a:pt x="504240" y="440689"/>
                </a:lnTo>
                <a:lnTo>
                  <a:pt x="503186" y="441960"/>
                </a:lnTo>
                <a:lnTo>
                  <a:pt x="501764" y="443229"/>
                </a:lnTo>
                <a:close/>
              </a:path>
              <a:path w="504825" h="877570">
                <a:moveTo>
                  <a:pt x="256209" y="477520"/>
                </a:moveTo>
                <a:lnTo>
                  <a:pt x="256743" y="476250"/>
                </a:lnTo>
                <a:lnTo>
                  <a:pt x="246075" y="476250"/>
                </a:lnTo>
                <a:lnTo>
                  <a:pt x="247040" y="473710"/>
                </a:lnTo>
                <a:lnTo>
                  <a:pt x="247586" y="472439"/>
                </a:lnTo>
                <a:lnTo>
                  <a:pt x="249174" y="471170"/>
                </a:lnTo>
                <a:lnTo>
                  <a:pt x="249707" y="469900"/>
                </a:lnTo>
                <a:lnTo>
                  <a:pt x="251904" y="467360"/>
                </a:lnTo>
                <a:lnTo>
                  <a:pt x="252374" y="467360"/>
                </a:lnTo>
                <a:lnTo>
                  <a:pt x="255168" y="466089"/>
                </a:lnTo>
                <a:lnTo>
                  <a:pt x="255536" y="464820"/>
                </a:lnTo>
                <a:lnTo>
                  <a:pt x="259219" y="463550"/>
                </a:lnTo>
                <a:lnTo>
                  <a:pt x="263398" y="461010"/>
                </a:lnTo>
                <a:lnTo>
                  <a:pt x="268084" y="459739"/>
                </a:lnTo>
                <a:lnTo>
                  <a:pt x="273265" y="457200"/>
                </a:lnTo>
                <a:lnTo>
                  <a:pt x="278930" y="455929"/>
                </a:lnTo>
                <a:lnTo>
                  <a:pt x="285076" y="453389"/>
                </a:lnTo>
                <a:lnTo>
                  <a:pt x="291693" y="452120"/>
                </a:lnTo>
                <a:lnTo>
                  <a:pt x="298767" y="450850"/>
                </a:lnTo>
                <a:lnTo>
                  <a:pt x="306273" y="448310"/>
                </a:lnTo>
                <a:lnTo>
                  <a:pt x="314210" y="447039"/>
                </a:lnTo>
                <a:lnTo>
                  <a:pt x="340474" y="443229"/>
                </a:lnTo>
                <a:lnTo>
                  <a:pt x="380523" y="438153"/>
                </a:lnTo>
                <a:lnTo>
                  <a:pt x="474510" y="443229"/>
                </a:lnTo>
                <a:lnTo>
                  <a:pt x="449922" y="443229"/>
                </a:lnTo>
                <a:lnTo>
                  <a:pt x="425957" y="444500"/>
                </a:lnTo>
                <a:lnTo>
                  <a:pt x="403072" y="445770"/>
                </a:lnTo>
                <a:lnTo>
                  <a:pt x="381317" y="448310"/>
                </a:lnTo>
                <a:lnTo>
                  <a:pt x="360794" y="449579"/>
                </a:lnTo>
                <a:lnTo>
                  <a:pt x="341655" y="452120"/>
                </a:lnTo>
                <a:lnTo>
                  <a:pt x="324027" y="454660"/>
                </a:lnTo>
                <a:lnTo>
                  <a:pt x="315849" y="455929"/>
                </a:lnTo>
                <a:lnTo>
                  <a:pt x="308076" y="458470"/>
                </a:lnTo>
                <a:lnTo>
                  <a:pt x="300735" y="459739"/>
                </a:lnTo>
                <a:lnTo>
                  <a:pt x="293865" y="461010"/>
                </a:lnTo>
                <a:lnTo>
                  <a:pt x="287477" y="462279"/>
                </a:lnTo>
                <a:lnTo>
                  <a:pt x="281584" y="464820"/>
                </a:lnTo>
                <a:lnTo>
                  <a:pt x="281724" y="464820"/>
                </a:lnTo>
                <a:lnTo>
                  <a:pt x="276212" y="466089"/>
                </a:lnTo>
                <a:lnTo>
                  <a:pt x="276377" y="466089"/>
                </a:lnTo>
                <a:lnTo>
                  <a:pt x="271373" y="468629"/>
                </a:lnTo>
                <a:lnTo>
                  <a:pt x="271576" y="468629"/>
                </a:lnTo>
                <a:lnTo>
                  <a:pt x="267106" y="469900"/>
                </a:lnTo>
                <a:lnTo>
                  <a:pt x="267360" y="469900"/>
                </a:lnTo>
                <a:lnTo>
                  <a:pt x="263423" y="471170"/>
                </a:lnTo>
                <a:lnTo>
                  <a:pt x="263728" y="471170"/>
                </a:lnTo>
                <a:lnTo>
                  <a:pt x="260362" y="473710"/>
                </a:lnTo>
                <a:lnTo>
                  <a:pt x="260743" y="473710"/>
                </a:lnTo>
                <a:lnTo>
                  <a:pt x="257949" y="474979"/>
                </a:lnTo>
                <a:lnTo>
                  <a:pt x="258406" y="474979"/>
                </a:lnTo>
                <a:lnTo>
                  <a:pt x="256209" y="477520"/>
                </a:lnTo>
                <a:close/>
              </a:path>
              <a:path w="504825" h="877570">
                <a:moveTo>
                  <a:pt x="254634" y="833119"/>
                </a:moveTo>
                <a:lnTo>
                  <a:pt x="244449" y="833119"/>
                </a:lnTo>
                <a:lnTo>
                  <a:pt x="244995" y="831850"/>
                </a:lnTo>
                <a:lnTo>
                  <a:pt x="245249" y="831850"/>
                </a:lnTo>
                <a:lnTo>
                  <a:pt x="245311" y="831073"/>
                </a:lnTo>
                <a:lnTo>
                  <a:pt x="245414" y="830580"/>
                </a:lnTo>
                <a:lnTo>
                  <a:pt x="245421" y="478789"/>
                </a:lnTo>
                <a:lnTo>
                  <a:pt x="245516" y="477520"/>
                </a:lnTo>
                <a:lnTo>
                  <a:pt x="245757" y="476250"/>
                </a:lnTo>
                <a:lnTo>
                  <a:pt x="256743" y="476250"/>
                </a:lnTo>
                <a:lnTo>
                  <a:pt x="255949" y="477520"/>
                </a:lnTo>
                <a:lnTo>
                  <a:pt x="255701" y="477520"/>
                </a:lnTo>
                <a:lnTo>
                  <a:pt x="255155" y="478789"/>
                </a:lnTo>
                <a:lnTo>
                  <a:pt x="254914" y="478789"/>
                </a:lnTo>
                <a:lnTo>
                  <a:pt x="254787" y="479848"/>
                </a:lnTo>
                <a:lnTo>
                  <a:pt x="254825" y="480060"/>
                </a:lnTo>
                <a:lnTo>
                  <a:pt x="254725" y="832109"/>
                </a:lnTo>
                <a:lnTo>
                  <a:pt x="254634" y="833119"/>
                </a:lnTo>
                <a:close/>
              </a:path>
              <a:path w="504825" h="877570">
                <a:moveTo>
                  <a:pt x="255155" y="478789"/>
                </a:moveTo>
                <a:lnTo>
                  <a:pt x="255701" y="477520"/>
                </a:lnTo>
                <a:lnTo>
                  <a:pt x="255317" y="478530"/>
                </a:lnTo>
                <a:lnTo>
                  <a:pt x="255155" y="478789"/>
                </a:lnTo>
                <a:close/>
              </a:path>
              <a:path w="504825" h="877570">
                <a:moveTo>
                  <a:pt x="255317" y="478530"/>
                </a:moveTo>
                <a:lnTo>
                  <a:pt x="255701" y="477520"/>
                </a:lnTo>
                <a:lnTo>
                  <a:pt x="255949" y="477520"/>
                </a:lnTo>
                <a:lnTo>
                  <a:pt x="255317" y="478530"/>
                </a:lnTo>
                <a:close/>
              </a:path>
              <a:path w="504825" h="877570">
                <a:moveTo>
                  <a:pt x="254863" y="479725"/>
                </a:moveTo>
                <a:lnTo>
                  <a:pt x="255041" y="478789"/>
                </a:lnTo>
                <a:lnTo>
                  <a:pt x="255317" y="478530"/>
                </a:lnTo>
                <a:lnTo>
                  <a:pt x="254863" y="479725"/>
                </a:lnTo>
                <a:close/>
              </a:path>
              <a:path w="504825" h="877570">
                <a:moveTo>
                  <a:pt x="254862" y="479537"/>
                </a:moveTo>
                <a:lnTo>
                  <a:pt x="254914" y="478789"/>
                </a:lnTo>
                <a:lnTo>
                  <a:pt x="254862" y="479537"/>
                </a:lnTo>
                <a:close/>
              </a:path>
              <a:path w="504825" h="877570">
                <a:moveTo>
                  <a:pt x="254845" y="479773"/>
                </a:moveTo>
                <a:lnTo>
                  <a:pt x="254862" y="479537"/>
                </a:lnTo>
                <a:lnTo>
                  <a:pt x="255041" y="478789"/>
                </a:lnTo>
                <a:lnTo>
                  <a:pt x="254845" y="479773"/>
                </a:lnTo>
                <a:close/>
              </a:path>
              <a:path w="504825" h="877570">
                <a:moveTo>
                  <a:pt x="254800" y="480060"/>
                </a:moveTo>
                <a:lnTo>
                  <a:pt x="254819" y="479841"/>
                </a:lnTo>
                <a:lnTo>
                  <a:pt x="254800" y="480060"/>
                </a:lnTo>
                <a:close/>
              </a:path>
              <a:path w="504825" h="877570">
                <a:moveTo>
                  <a:pt x="254825" y="480060"/>
                </a:moveTo>
                <a:lnTo>
                  <a:pt x="254840" y="479848"/>
                </a:lnTo>
                <a:lnTo>
                  <a:pt x="254825" y="480060"/>
                </a:lnTo>
                <a:close/>
              </a:path>
              <a:path w="504825" h="877570">
                <a:moveTo>
                  <a:pt x="245314" y="830775"/>
                </a:moveTo>
                <a:lnTo>
                  <a:pt x="245325" y="830580"/>
                </a:lnTo>
                <a:lnTo>
                  <a:pt x="245314" y="830775"/>
                </a:lnTo>
                <a:close/>
              </a:path>
              <a:path w="504825" h="877570">
                <a:moveTo>
                  <a:pt x="245334" y="830791"/>
                </a:moveTo>
                <a:lnTo>
                  <a:pt x="245351" y="830580"/>
                </a:lnTo>
                <a:lnTo>
                  <a:pt x="245334" y="830791"/>
                </a:lnTo>
                <a:close/>
              </a:path>
              <a:path w="504825" h="877570">
                <a:moveTo>
                  <a:pt x="245109" y="831850"/>
                </a:moveTo>
                <a:lnTo>
                  <a:pt x="245309" y="830857"/>
                </a:lnTo>
                <a:lnTo>
                  <a:pt x="245296" y="831073"/>
                </a:lnTo>
                <a:lnTo>
                  <a:pt x="245109" y="831850"/>
                </a:lnTo>
                <a:close/>
              </a:path>
              <a:path w="504825" h="877570">
                <a:moveTo>
                  <a:pt x="245109" y="831850"/>
                </a:moveTo>
                <a:lnTo>
                  <a:pt x="244932" y="831850"/>
                </a:lnTo>
                <a:lnTo>
                  <a:pt x="245287" y="830914"/>
                </a:lnTo>
                <a:lnTo>
                  <a:pt x="245109" y="831850"/>
                </a:lnTo>
                <a:close/>
              </a:path>
              <a:path w="504825" h="877570">
                <a:moveTo>
                  <a:pt x="245249" y="831850"/>
                </a:moveTo>
                <a:lnTo>
                  <a:pt x="245109" y="831850"/>
                </a:lnTo>
                <a:lnTo>
                  <a:pt x="245296" y="831073"/>
                </a:lnTo>
                <a:lnTo>
                  <a:pt x="245249" y="831850"/>
                </a:lnTo>
                <a:close/>
              </a:path>
              <a:path w="504825" h="877570">
                <a:moveTo>
                  <a:pt x="244833" y="832109"/>
                </a:moveTo>
                <a:lnTo>
                  <a:pt x="244932" y="831850"/>
                </a:lnTo>
                <a:lnTo>
                  <a:pt x="244833" y="832109"/>
                </a:lnTo>
                <a:close/>
              </a:path>
              <a:path w="504825" h="877570">
                <a:moveTo>
                  <a:pt x="244449" y="833119"/>
                </a:moveTo>
                <a:lnTo>
                  <a:pt x="244833" y="832109"/>
                </a:lnTo>
                <a:lnTo>
                  <a:pt x="244995" y="831850"/>
                </a:lnTo>
                <a:lnTo>
                  <a:pt x="244449" y="833119"/>
                </a:lnTo>
                <a:close/>
              </a:path>
              <a:path w="504825" h="877570">
                <a:moveTo>
                  <a:pt x="254088" y="834389"/>
                </a:moveTo>
                <a:lnTo>
                  <a:pt x="243408" y="834389"/>
                </a:lnTo>
                <a:lnTo>
                  <a:pt x="244833" y="832109"/>
                </a:lnTo>
                <a:lnTo>
                  <a:pt x="244449" y="833119"/>
                </a:lnTo>
                <a:lnTo>
                  <a:pt x="254393" y="833119"/>
                </a:lnTo>
                <a:lnTo>
                  <a:pt x="254088" y="834389"/>
                </a:lnTo>
                <a:close/>
              </a:path>
              <a:path w="504825" h="877570">
                <a:moveTo>
                  <a:pt x="244995" y="844550"/>
                </a:moveTo>
                <a:lnTo>
                  <a:pt x="223774" y="844550"/>
                </a:lnTo>
                <a:lnTo>
                  <a:pt x="228777" y="842010"/>
                </a:lnTo>
                <a:lnTo>
                  <a:pt x="228574" y="842010"/>
                </a:lnTo>
                <a:lnTo>
                  <a:pt x="233057" y="840739"/>
                </a:lnTo>
                <a:lnTo>
                  <a:pt x="232803" y="840739"/>
                </a:lnTo>
                <a:lnTo>
                  <a:pt x="236727" y="838200"/>
                </a:lnTo>
                <a:lnTo>
                  <a:pt x="236423" y="838200"/>
                </a:lnTo>
                <a:lnTo>
                  <a:pt x="239801" y="836930"/>
                </a:lnTo>
                <a:lnTo>
                  <a:pt x="239420" y="836930"/>
                </a:lnTo>
                <a:lnTo>
                  <a:pt x="242214" y="835660"/>
                </a:lnTo>
                <a:lnTo>
                  <a:pt x="241744" y="835660"/>
                </a:lnTo>
                <a:lnTo>
                  <a:pt x="243954" y="833119"/>
                </a:lnTo>
                <a:lnTo>
                  <a:pt x="243408" y="834389"/>
                </a:lnTo>
                <a:lnTo>
                  <a:pt x="254088" y="834389"/>
                </a:lnTo>
                <a:lnTo>
                  <a:pt x="253123" y="836930"/>
                </a:lnTo>
                <a:lnTo>
                  <a:pt x="252577" y="838200"/>
                </a:lnTo>
                <a:lnTo>
                  <a:pt x="250990" y="839469"/>
                </a:lnTo>
                <a:lnTo>
                  <a:pt x="250444" y="840739"/>
                </a:lnTo>
                <a:lnTo>
                  <a:pt x="248246" y="842010"/>
                </a:lnTo>
                <a:lnTo>
                  <a:pt x="247789" y="843280"/>
                </a:lnTo>
                <a:lnTo>
                  <a:pt x="244995" y="844550"/>
                </a:lnTo>
                <a:close/>
              </a:path>
              <a:path w="504825" h="877570">
                <a:moveTo>
                  <a:pt x="88" y="877569"/>
                </a:moveTo>
                <a:lnTo>
                  <a:pt x="0" y="867410"/>
                </a:lnTo>
                <a:lnTo>
                  <a:pt x="25488" y="867410"/>
                </a:lnTo>
                <a:lnTo>
                  <a:pt x="50317" y="866139"/>
                </a:lnTo>
                <a:lnTo>
                  <a:pt x="74104" y="866139"/>
                </a:lnTo>
                <a:lnTo>
                  <a:pt x="97078" y="863600"/>
                </a:lnTo>
                <a:lnTo>
                  <a:pt x="118846" y="862330"/>
                </a:lnTo>
                <a:lnTo>
                  <a:pt x="139357" y="859789"/>
                </a:lnTo>
                <a:lnTo>
                  <a:pt x="158496" y="858519"/>
                </a:lnTo>
                <a:lnTo>
                  <a:pt x="176136" y="854710"/>
                </a:lnTo>
                <a:lnTo>
                  <a:pt x="184302" y="853439"/>
                </a:lnTo>
                <a:lnTo>
                  <a:pt x="192087" y="852169"/>
                </a:lnTo>
                <a:lnTo>
                  <a:pt x="199415" y="850900"/>
                </a:lnTo>
                <a:lnTo>
                  <a:pt x="206286" y="849630"/>
                </a:lnTo>
                <a:lnTo>
                  <a:pt x="212686" y="847089"/>
                </a:lnTo>
                <a:lnTo>
                  <a:pt x="218579" y="845819"/>
                </a:lnTo>
                <a:lnTo>
                  <a:pt x="218427" y="845819"/>
                </a:lnTo>
                <a:lnTo>
                  <a:pt x="223951" y="844550"/>
                </a:lnTo>
                <a:lnTo>
                  <a:pt x="244614" y="844550"/>
                </a:lnTo>
                <a:lnTo>
                  <a:pt x="240944" y="847089"/>
                </a:lnTo>
                <a:lnTo>
                  <a:pt x="236766" y="849630"/>
                </a:lnTo>
                <a:lnTo>
                  <a:pt x="232079" y="850900"/>
                </a:lnTo>
                <a:lnTo>
                  <a:pt x="226898" y="853439"/>
                </a:lnTo>
                <a:lnTo>
                  <a:pt x="221221" y="854710"/>
                </a:lnTo>
                <a:lnTo>
                  <a:pt x="215074" y="857250"/>
                </a:lnTo>
                <a:lnTo>
                  <a:pt x="208457" y="858519"/>
                </a:lnTo>
                <a:lnTo>
                  <a:pt x="201396" y="859789"/>
                </a:lnTo>
                <a:lnTo>
                  <a:pt x="193878" y="862330"/>
                </a:lnTo>
                <a:lnTo>
                  <a:pt x="177558" y="864869"/>
                </a:lnTo>
                <a:lnTo>
                  <a:pt x="159677" y="867410"/>
                </a:lnTo>
                <a:lnTo>
                  <a:pt x="119710" y="872489"/>
                </a:lnTo>
                <a:lnTo>
                  <a:pt x="50634" y="876300"/>
                </a:lnTo>
                <a:lnTo>
                  <a:pt x="25730" y="876300"/>
                </a:lnTo>
                <a:lnTo>
                  <a:pt x="88" y="87756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42402" y="4870742"/>
            <a:ext cx="112395" cy="0"/>
          </a:xfrm>
          <a:custGeom>
            <a:avLst/>
            <a:gdLst/>
            <a:ahLst/>
            <a:cxnLst/>
            <a:rect l="l" t="t" r="r" b="b"/>
            <a:pathLst>
              <a:path w="112395">
                <a:moveTo>
                  <a:pt x="0" y="0"/>
                </a:moveTo>
                <a:lnTo>
                  <a:pt x="111925" y="0"/>
                </a:lnTo>
              </a:path>
            </a:pathLst>
          </a:custGeom>
          <a:ln w="127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0296" y="4877092"/>
            <a:ext cx="40640" cy="12700"/>
          </a:xfrm>
          <a:custGeom>
            <a:avLst/>
            <a:gdLst/>
            <a:ahLst/>
            <a:cxnLst/>
            <a:rect l="l" t="t" r="r" b="b"/>
            <a:pathLst>
              <a:path w="40640" h="12700">
                <a:moveTo>
                  <a:pt x="40284" y="12700"/>
                </a:moveTo>
                <a:lnTo>
                  <a:pt x="7416" y="12700"/>
                </a:lnTo>
                <a:lnTo>
                  <a:pt x="0" y="0"/>
                </a:lnTo>
                <a:lnTo>
                  <a:pt x="35064" y="0"/>
                </a:lnTo>
                <a:lnTo>
                  <a:pt x="40284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01101" y="4889792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19773" y="12700"/>
                </a:moveTo>
                <a:lnTo>
                  <a:pt x="3924" y="12700"/>
                </a:lnTo>
                <a:lnTo>
                  <a:pt x="0" y="0"/>
                </a:lnTo>
                <a:lnTo>
                  <a:pt x="18186" y="0"/>
                </a:lnTo>
                <a:lnTo>
                  <a:pt x="19773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18374" y="4902492"/>
            <a:ext cx="0" cy="558800"/>
          </a:xfrm>
          <a:custGeom>
            <a:avLst/>
            <a:gdLst/>
            <a:ahLst/>
            <a:cxnLst/>
            <a:rect l="l" t="t" r="r" b="b"/>
            <a:pathLst>
              <a:path h="558800">
                <a:moveTo>
                  <a:pt x="0" y="0"/>
                </a:moveTo>
                <a:lnTo>
                  <a:pt x="0" y="55880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23834" y="5473992"/>
            <a:ext cx="32384" cy="12700"/>
          </a:xfrm>
          <a:custGeom>
            <a:avLst/>
            <a:gdLst/>
            <a:ahLst/>
            <a:cxnLst/>
            <a:rect l="l" t="t" r="r" b="b"/>
            <a:pathLst>
              <a:path w="32384" h="12700">
                <a:moveTo>
                  <a:pt x="32067" y="12700"/>
                </a:moveTo>
                <a:lnTo>
                  <a:pt x="3378" y="12700"/>
                </a:lnTo>
                <a:lnTo>
                  <a:pt x="0" y="0"/>
                </a:lnTo>
                <a:lnTo>
                  <a:pt x="26047" y="0"/>
                </a:lnTo>
                <a:lnTo>
                  <a:pt x="32067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59877" y="5486692"/>
            <a:ext cx="69850" cy="12700"/>
          </a:xfrm>
          <a:custGeom>
            <a:avLst/>
            <a:gdLst/>
            <a:ahLst/>
            <a:cxnLst/>
            <a:rect l="l" t="t" r="r" b="b"/>
            <a:pathLst>
              <a:path w="69850" h="12700">
                <a:moveTo>
                  <a:pt x="69329" y="12700"/>
                </a:moveTo>
                <a:lnTo>
                  <a:pt x="7086" y="12700"/>
                </a:lnTo>
                <a:lnTo>
                  <a:pt x="0" y="0"/>
                </a:lnTo>
                <a:lnTo>
                  <a:pt x="50076" y="0"/>
                </a:lnTo>
                <a:lnTo>
                  <a:pt x="69329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48752" y="5499392"/>
            <a:ext cx="22225" cy="6985"/>
          </a:xfrm>
          <a:custGeom>
            <a:avLst/>
            <a:gdLst/>
            <a:ahLst/>
            <a:cxnLst/>
            <a:rect l="l" t="t" r="r" b="b"/>
            <a:pathLst>
              <a:path w="22225" h="6985">
                <a:moveTo>
                  <a:pt x="11049" y="6364"/>
                </a:moveTo>
                <a:lnTo>
                  <a:pt x="0" y="0"/>
                </a:lnTo>
                <a:lnTo>
                  <a:pt x="22047" y="0"/>
                </a:lnTo>
                <a:lnTo>
                  <a:pt x="11049" y="6364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65817" y="5502275"/>
            <a:ext cx="102870" cy="0"/>
          </a:xfrm>
          <a:custGeom>
            <a:avLst/>
            <a:gdLst/>
            <a:ahLst/>
            <a:cxnLst/>
            <a:rect l="l" t="t" r="r" b="b"/>
            <a:pathLst>
              <a:path w="102870">
                <a:moveTo>
                  <a:pt x="0" y="0"/>
                </a:moveTo>
                <a:lnTo>
                  <a:pt x="102555" y="0"/>
                </a:lnTo>
              </a:path>
            </a:pathLst>
          </a:custGeom>
          <a:ln w="635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64780" y="5508625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592" y="0"/>
                </a:lnTo>
              </a:path>
            </a:pathLst>
          </a:custGeom>
          <a:ln w="635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48853" y="5505756"/>
            <a:ext cx="22225" cy="6350"/>
          </a:xfrm>
          <a:custGeom>
            <a:avLst/>
            <a:gdLst/>
            <a:ahLst/>
            <a:cxnLst/>
            <a:rect l="l" t="t" r="r" b="b"/>
            <a:pathLst>
              <a:path w="22225" h="6350">
                <a:moveTo>
                  <a:pt x="21945" y="6335"/>
                </a:moveTo>
                <a:lnTo>
                  <a:pt x="0" y="6335"/>
                </a:lnTo>
                <a:lnTo>
                  <a:pt x="10947" y="0"/>
                </a:lnTo>
                <a:lnTo>
                  <a:pt x="21945" y="6335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59991" y="5512092"/>
            <a:ext cx="69215" cy="12700"/>
          </a:xfrm>
          <a:custGeom>
            <a:avLst/>
            <a:gdLst/>
            <a:ahLst/>
            <a:cxnLst/>
            <a:rect l="l" t="t" r="r" b="b"/>
            <a:pathLst>
              <a:path w="69215" h="12700">
                <a:moveTo>
                  <a:pt x="49961" y="12700"/>
                </a:moveTo>
                <a:lnTo>
                  <a:pt x="0" y="12700"/>
                </a:lnTo>
                <a:lnTo>
                  <a:pt x="7073" y="0"/>
                </a:lnTo>
                <a:lnTo>
                  <a:pt x="69215" y="0"/>
                </a:lnTo>
                <a:lnTo>
                  <a:pt x="49961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23834" y="5524792"/>
            <a:ext cx="32384" cy="12700"/>
          </a:xfrm>
          <a:custGeom>
            <a:avLst/>
            <a:gdLst/>
            <a:ahLst/>
            <a:cxnLst/>
            <a:rect l="l" t="t" r="r" b="b"/>
            <a:pathLst>
              <a:path w="32384" h="12700">
                <a:moveTo>
                  <a:pt x="26047" y="12700"/>
                </a:moveTo>
                <a:lnTo>
                  <a:pt x="0" y="12700"/>
                </a:lnTo>
                <a:lnTo>
                  <a:pt x="3683" y="0"/>
                </a:lnTo>
                <a:lnTo>
                  <a:pt x="32067" y="0"/>
                </a:lnTo>
                <a:lnTo>
                  <a:pt x="26047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918374" y="5550192"/>
            <a:ext cx="0" cy="558800"/>
          </a:xfrm>
          <a:custGeom>
            <a:avLst/>
            <a:gdLst/>
            <a:ahLst/>
            <a:cxnLst/>
            <a:rect l="l" t="t" r="r" b="b"/>
            <a:pathLst>
              <a:path h="558800">
                <a:moveTo>
                  <a:pt x="0" y="0"/>
                </a:moveTo>
                <a:lnTo>
                  <a:pt x="0" y="558800"/>
                </a:lnTo>
              </a:path>
            </a:pathLst>
          </a:custGeom>
          <a:ln w="9499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01101" y="6108992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18186" y="12700"/>
                </a:moveTo>
                <a:lnTo>
                  <a:pt x="0" y="12700"/>
                </a:lnTo>
                <a:lnTo>
                  <a:pt x="3924" y="0"/>
                </a:lnTo>
                <a:lnTo>
                  <a:pt x="19773" y="0"/>
                </a:lnTo>
                <a:lnTo>
                  <a:pt x="18186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60296" y="6121692"/>
            <a:ext cx="40640" cy="12700"/>
          </a:xfrm>
          <a:custGeom>
            <a:avLst/>
            <a:gdLst/>
            <a:ahLst/>
            <a:cxnLst/>
            <a:rect l="l" t="t" r="r" b="b"/>
            <a:pathLst>
              <a:path w="40640" h="12700">
                <a:moveTo>
                  <a:pt x="34899" y="12700"/>
                </a:moveTo>
                <a:lnTo>
                  <a:pt x="0" y="12700"/>
                </a:lnTo>
                <a:lnTo>
                  <a:pt x="7416" y="0"/>
                </a:lnTo>
                <a:lnTo>
                  <a:pt x="40081" y="0"/>
                </a:lnTo>
                <a:lnTo>
                  <a:pt x="34899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42402" y="6140742"/>
            <a:ext cx="112395" cy="0"/>
          </a:xfrm>
          <a:custGeom>
            <a:avLst/>
            <a:gdLst/>
            <a:ahLst/>
            <a:cxnLst/>
            <a:rect l="l" t="t" r="r" b="b"/>
            <a:pathLst>
              <a:path w="112395">
                <a:moveTo>
                  <a:pt x="0" y="0"/>
                </a:moveTo>
                <a:lnTo>
                  <a:pt x="111836" y="0"/>
                </a:lnTo>
              </a:path>
            </a:pathLst>
          </a:custGeom>
          <a:ln w="127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68297" y="6147092"/>
            <a:ext cx="26034" cy="12700"/>
          </a:xfrm>
          <a:custGeom>
            <a:avLst/>
            <a:gdLst/>
            <a:ahLst/>
            <a:cxnLst/>
            <a:rect l="l" t="t" r="r" b="b"/>
            <a:pathLst>
              <a:path w="26034" h="12700">
                <a:moveTo>
                  <a:pt x="88" y="12700"/>
                </a:moveTo>
                <a:lnTo>
                  <a:pt x="0" y="0"/>
                </a:lnTo>
                <a:lnTo>
                  <a:pt x="25730" y="0"/>
                </a:lnTo>
                <a:lnTo>
                  <a:pt x="88" y="1270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11935" y="558482"/>
            <a:ext cx="612013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应用质量</a:t>
            </a:r>
            <a:r>
              <a:rPr sz="3200" spc="-5" dirty="0">
                <a:latin typeface="Calibri" panose="020F0502020204030204"/>
                <a:cs typeface="Calibri" panose="020F0502020204030204"/>
              </a:rPr>
              <a:t>—</a:t>
            </a:r>
            <a:r>
              <a:rPr sz="3200" dirty="0"/>
              <a:t>系统应用范</a:t>
            </a:r>
            <a:r>
              <a:rPr sz="3200" spc="5" dirty="0"/>
              <a:t>围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9910" y="1744877"/>
            <a:ext cx="7874000" cy="367347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265" marR="1414780" indent="-342265" algn="l">
              <a:lnSpc>
                <a:spcPct val="10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考察电子病历各个系统的应用比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例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42950" marR="1422400" lvl="2" indent="-285750" algn="l">
              <a:lnSpc>
                <a:spcPct val="10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2857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每个系统都有应该使用的范围，如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 algn="l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医嘱处理系统应该应用到全部医生下达的医嘱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 algn="l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检查报告系统应该应用到医院全部检查报告的书写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 algn="l">
              <a:lnSpc>
                <a:spcPct val="100000"/>
              </a:lnSpc>
              <a:spcBef>
                <a:spcPts val="64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每个系统都有实际应用的范围，如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065" marR="5080" lvl="2" indent="-228600" algn="l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某医院检查报告系统只应用在放射、超声、内窥镜 检查的报告书写中；而心电图、内窥镜、气管镜等 检查报告还是手写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 algn="l">
              <a:lnSpc>
                <a:spcPct val="100000"/>
              </a:lnSpc>
              <a:spcBef>
                <a:spcPts val="64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应用比</a:t>
            </a:r>
            <a:r>
              <a:rPr sz="2400" b="1" spc="-2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sz="2400" b="1" spc="-765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=</a:t>
            </a:r>
            <a:r>
              <a:rPr sz="2400" b="1" spc="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实际应用范围</a:t>
            </a:r>
            <a:r>
              <a:rPr sz="24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应该使用范</a:t>
            </a:r>
            <a:r>
              <a:rPr sz="2400" b="1" spc="-2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围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831975"/>
            <a:ext cx="6768465" cy="38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通过数据质量来评估电子病历的信息质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2637155"/>
            <a:ext cx="3568065" cy="38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主要考察四个方面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3066415"/>
            <a:ext cx="7518400" cy="222694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755650" indent="-285750">
              <a:lnSpc>
                <a:spcPct val="100000"/>
              </a:lnSpc>
              <a:spcBef>
                <a:spcPts val="6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数据标准化：项目中数据记录与字典的一致性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indent="-28575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数据完整性：数据项内容的完整情况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indent="-28575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数据整合性：相关系统对应数据项目可对照或关联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indent="-28575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数据及时性：项目中时间相关项的完整性、逻辑合理 性（流程时间分布）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数据质量指数</a:t>
            </a:r>
            <a:r>
              <a:rPr sz="2000" b="1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=</a:t>
            </a:r>
            <a:r>
              <a:rPr sz="2000" b="1" spc="-10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符合要求记录数</a:t>
            </a:r>
            <a:r>
              <a:rPr sz="20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全部数据记录</a:t>
            </a:r>
            <a:r>
              <a:rPr sz="20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11935" y="558482"/>
            <a:ext cx="612013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信息质量</a:t>
            </a:r>
            <a:r>
              <a:rPr sz="3200" spc="-5" dirty="0">
                <a:latin typeface="Calibri" panose="020F0502020204030204"/>
                <a:cs typeface="Calibri" panose="020F0502020204030204"/>
              </a:rPr>
              <a:t>—</a:t>
            </a:r>
            <a:r>
              <a:rPr sz="3200" dirty="0"/>
              <a:t>数据质量为</a:t>
            </a:r>
            <a:r>
              <a:rPr sz="3200" spc="5" dirty="0"/>
              <a:t>主</a:t>
            </a:r>
          </a:p>
        </p:txBody>
      </p:sp>
      <p:sp>
        <p:nvSpPr>
          <p:cNvPr id="9" name="object 9"/>
          <p:cNvSpPr/>
          <p:nvPr/>
        </p:nvSpPr>
        <p:spPr>
          <a:xfrm>
            <a:off x="6791617" y="1832140"/>
            <a:ext cx="2185670" cy="1752600"/>
          </a:xfrm>
          <a:custGeom>
            <a:avLst/>
            <a:gdLst/>
            <a:ahLst/>
            <a:cxnLst/>
            <a:rect l="l" t="t" r="r" b="b"/>
            <a:pathLst>
              <a:path w="2185670" h="1752600">
                <a:moveTo>
                  <a:pt x="1452012" y="3779"/>
                </a:moveTo>
                <a:lnTo>
                  <a:pt x="1452333" y="0"/>
                </a:lnTo>
                <a:lnTo>
                  <a:pt x="1454223" y="1063"/>
                </a:lnTo>
                <a:lnTo>
                  <a:pt x="1452012" y="3779"/>
                </a:lnTo>
                <a:close/>
              </a:path>
              <a:path w="2185670" h="1752600">
                <a:moveTo>
                  <a:pt x="1440941" y="431799"/>
                </a:moveTo>
                <a:lnTo>
                  <a:pt x="1415630" y="431799"/>
                </a:lnTo>
                <a:lnTo>
                  <a:pt x="1448412" y="46138"/>
                </a:lnTo>
                <a:lnTo>
                  <a:pt x="1474901" y="12699"/>
                </a:lnTo>
                <a:lnTo>
                  <a:pt x="1454223" y="1063"/>
                </a:lnTo>
                <a:lnTo>
                  <a:pt x="1455089" y="0"/>
                </a:lnTo>
                <a:lnTo>
                  <a:pt x="1477594" y="0"/>
                </a:lnTo>
                <a:lnTo>
                  <a:pt x="1477645" y="12699"/>
                </a:lnTo>
                <a:lnTo>
                  <a:pt x="1442265" y="416689"/>
                </a:lnTo>
                <a:lnTo>
                  <a:pt x="1426222" y="419099"/>
                </a:lnTo>
                <a:lnTo>
                  <a:pt x="1440941" y="431799"/>
                </a:lnTo>
                <a:close/>
              </a:path>
              <a:path w="2185670" h="1752600">
                <a:moveTo>
                  <a:pt x="1448412" y="46138"/>
                </a:moveTo>
                <a:lnTo>
                  <a:pt x="1452012" y="3779"/>
                </a:lnTo>
                <a:lnTo>
                  <a:pt x="1454223" y="1063"/>
                </a:lnTo>
                <a:lnTo>
                  <a:pt x="1474901" y="12699"/>
                </a:lnTo>
                <a:lnTo>
                  <a:pt x="1448412" y="46138"/>
                </a:lnTo>
                <a:close/>
              </a:path>
              <a:path w="2185670" h="1752600">
                <a:moveTo>
                  <a:pt x="1122773" y="457199"/>
                </a:moveTo>
                <a:lnTo>
                  <a:pt x="1102321" y="457199"/>
                </a:lnTo>
                <a:lnTo>
                  <a:pt x="1092223" y="445675"/>
                </a:lnTo>
                <a:lnTo>
                  <a:pt x="1452012" y="3779"/>
                </a:lnTo>
                <a:lnTo>
                  <a:pt x="1448412" y="46138"/>
                </a:lnTo>
                <a:lnTo>
                  <a:pt x="1122773" y="457199"/>
                </a:lnTo>
                <a:close/>
              </a:path>
              <a:path w="2185670" h="1752600">
                <a:moveTo>
                  <a:pt x="456321" y="612383"/>
                </a:moveTo>
                <a:lnTo>
                  <a:pt x="40652" y="203199"/>
                </a:lnTo>
                <a:lnTo>
                  <a:pt x="38950" y="190499"/>
                </a:lnTo>
                <a:lnTo>
                  <a:pt x="37452" y="190499"/>
                </a:lnTo>
                <a:lnTo>
                  <a:pt x="38506" y="177799"/>
                </a:lnTo>
                <a:lnTo>
                  <a:pt x="54978" y="177799"/>
                </a:lnTo>
                <a:lnTo>
                  <a:pt x="57865" y="179120"/>
                </a:lnTo>
                <a:lnTo>
                  <a:pt x="44284" y="203199"/>
                </a:lnTo>
                <a:lnTo>
                  <a:pt x="115984" y="235988"/>
                </a:lnTo>
                <a:lnTo>
                  <a:pt x="484365" y="609599"/>
                </a:lnTo>
                <a:lnTo>
                  <a:pt x="473227" y="609599"/>
                </a:lnTo>
                <a:lnTo>
                  <a:pt x="456321" y="612383"/>
                </a:lnTo>
                <a:close/>
              </a:path>
              <a:path w="2185670" h="1752600">
                <a:moveTo>
                  <a:pt x="61593" y="180825"/>
                </a:moveTo>
                <a:lnTo>
                  <a:pt x="57865" y="179120"/>
                </a:lnTo>
                <a:lnTo>
                  <a:pt x="58610" y="177799"/>
                </a:lnTo>
                <a:lnTo>
                  <a:pt x="61593" y="180825"/>
                </a:lnTo>
                <a:close/>
              </a:path>
              <a:path w="2185670" h="1752600">
                <a:moveTo>
                  <a:pt x="759993" y="507999"/>
                </a:moveTo>
                <a:lnTo>
                  <a:pt x="731824" y="507999"/>
                </a:lnTo>
                <a:lnTo>
                  <a:pt x="749249" y="495299"/>
                </a:lnTo>
                <a:lnTo>
                  <a:pt x="737713" y="490024"/>
                </a:lnTo>
                <a:lnTo>
                  <a:pt x="835837" y="190499"/>
                </a:lnTo>
                <a:lnTo>
                  <a:pt x="836929" y="177799"/>
                </a:lnTo>
                <a:lnTo>
                  <a:pt x="857491" y="177799"/>
                </a:lnTo>
                <a:lnTo>
                  <a:pt x="868619" y="190499"/>
                </a:lnTo>
                <a:lnTo>
                  <a:pt x="860005" y="190499"/>
                </a:lnTo>
                <a:lnTo>
                  <a:pt x="838352" y="203199"/>
                </a:lnTo>
                <a:lnTo>
                  <a:pt x="851337" y="218018"/>
                </a:lnTo>
                <a:lnTo>
                  <a:pt x="759993" y="507999"/>
                </a:lnTo>
                <a:close/>
              </a:path>
              <a:path w="2185670" h="1752600">
                <a:moveTo>
                  <a:pt x="115984" y="235988"/>
                </a:moveTo>
                <a:lnTo>
                  <a:pt x="44284" y="203199"/>
                </a:lnTo>
                <a:lnTo>
                  <a:pt x="57865" y="179120"/>
                </a:lnTo>
                <a:lnTo>
                  <a:pt x="61593" y="180825"/>
                </a:lnTo>
                <a:lnTo>
                  <a:pt x="115984" y="235988"/>
                </a:lnTo>
                <a:close/>
              </a:path>
              <a:path w="2185670" h="1752600">
                <a:moveTo>
                  <a:pt x="755992" y="520699"/>
                </a:moveTo>
                <a:lnTo>
                  <a:pt x="738568" y="520699"/>
                </a:lnTo>
                <a:lnTo>
                  <a:pt x="115984" y="235988"/>
                </a:lnTo>
                <a:lnTo>
                  <a:pt x="61593" y="180825"/>
                </a:lnTo>
                <a:lnTo>
                  <a:pt x="737713" y="490024"/>
                </a:lnTo>
                <a:lnTo>
                  <a:pt x="731824" y="507999"/>
                </a:lnTo>
                <a:lnTo>
                  <a:pt x="759993" y="507999"/>
                </a:lnTo>
                <a:lnTo>
                  <a:pt x="755992" y="520699"/>
                </a:lnTo>
                <a:close/>
              </a:path>
              <a:path w="2185670" h="1752600">
                <a:moveTo>
                  <a:pt x="851337" y="218018"/>
                </a:moveTo>
                <a:lnTo>
                  <a:pt x="838352" y="203199"/>
                </a:lnTo>
                <a:lnTo>
                  <a:pt x="860005" y="190499"/>
                </a:lnTo>
                <a:lnTo>
                  <a:pt x="851337" y="218018"/>
                </a:lnTo>
                <a:close/>
              </a:path>
              <a:path w="2185670" h="1752600">
                <a:moveTo>
                  <a:pt x="1102652" y="482599"/>
                </a:moveTo>
                <a:lnTo>
                  <a:pt x="1083182" y="482599"/>
                </a:lnTo>
                <a:lnTo>
                  <a:pt x="851337" y="218018"/>
                </a:lnTo>
                <a:lnTo>
                  <a:pt x="860005" y="190499"/>
                </a:lnTo>
                <a:lnTo>
                  <a:pt x="868619" y="190499"/>
                </a:lnTo>
                <a:lnTo>
                  <a:pt x="1092223" y="445675"/>
                </a:lnTo>
                <a:lnTo>
                  <a:pt x="1082840" y="457199"/>
                </a:lnTo>
                <a:lnTo>
                  <a:pt x="1122773" y="457199"/>
                </a:lnTo>
                <a:lnTo>
                  <a:pt x="1102652" y="482599"/>
                </a:lnTo>
                <a:close/>
              </a:path>
              <a:path w="2185670" h="1752600">
                <a:moveTo>
                  <a:pt x="1839584" y="356981"/>
                </a:moveTo>
                <a:lnTo>
                  <a:pt x="1840598" y="355599"/>
                </a:lnTo>
                <a:lnTo>
                  <a:pt x="1841152" y="356745"/>
                </a:lnTo>
                <a:lnTo>
                  <a:pt x="1839584" y="356981"/>
                </a:lnTo>
                <a:close/>
              </a:path>
              <a:path w="2185670" h="1752600">
                <a:moveTo>
                  <a:pt x="1852437" y="380060"/>
                </a:moveTo>
                <a:lnTo>
                  <a:pt x="1841152" y="356745"/>
                </a:lnTo>
                <a:lnTo>
                  <a:pt x="1848777" y="355599"/>
                </a:lnTo>
                <a:lnTo>
                  <a:pt x="1863204" y="355599"/>
                </a:lnTo>
                <a:lnTo>
                  <a:pt x="1863534" y="368299"/>
                </a:lnTo>
                <a:lnTo>
                  <a:pt x="1861070" y="368299"/>
                </a:lnTo>
                <a:lnTo>
                  <a:pt x="1852437" y="380060"/>
                </a:lnTo>
                <a:close/>
              </a:path>
              <a:path w="2185670" h="1752600">
                <a:moveTo>
                  <a:pt x="1818115" y="386226"/>
                </a:moveTo>
                <a:lnTo>
                  <a:pt x="1839584" y="356981"/>
                </a:lnTo>
                <a:lnTo>
                  <a:pt x="1841152" y="356745"/>
                </a:lnTo>
                <a:lnTo>
                  <a:pt x="1852437" y="380060"/>
                </a:lnTo>
                <a:lnTo>
                  <a:pt x="1851605" y="381193"/>
                </a:lnTo>
                <a:lnTo>
                  <a:pt x="1818115" y="386226"/>
                </a:lnTo>
                <a:close/>
              </a:path>
              <a:path w="2185670" h="1752600">
                <a:moveTo>
                  <a:pt x="1430350" y="444499"/>
                </a:moveTo>
                <a:lnTo>
                  <a:pt x="1417269" y="444499"/>
                </a:lnTo>
                <a:lnTo>
                  <a:pt x="1416227" y="431799"/>
                </a:lnTo>
                <a:lnTo>
                  <a:pt x="1440941" y="431799"/>
                </a:lnTo>
                <a:lnTo>
                  <a:pt x="1442265" y="416689"/>
                </a:lnTo>
                <a:lnTo>
                  <a:pt x="1839584" y="356981"/>
                </a:lnTo>
                <a:lnTo>
                  <a:pt x="1818115" y="386226"/>
                </a:lnTo>
                <a:lnTo>
                  <a:pt x="1430350" y="444499"/>
                </a:lnTo>
                <a:close/>
              </a:path>
              <a:path w="2185670" h="1752600">
                <a:moveTo>
                  <a:pt x="1851605" y="381193"/>
                </a:moveTo>
                <a:lnTo>
                  <a:pt x="1852437" y="380060"/>
                </a:lnTo>
                <a:lnTo>
                  <a:pt x="1852891" y="380999"/>
                </a:lnTo>
                <a:lnTo>
                  <a:pt x="1851605" y="381193"/>
                </a:lnTo>
                <a:close/>
              </a:path>
              <a:path w="2185670" h="1752600">
                <a:moveTo>
                  <a:pt x="1700880" y="586509"/>
                </a:moveTo>
                <a:lnTo>
                  <a:pt x="1684896" y="584199"/>
                </a:lnTo>
                <a:lnTo>
                  <a:pt x="1672780" y="584199"/>
                </a:lnTo>
                <a:lnTo>
                  <a:pt x="1818115" y="386226"/>
                </a:lnTo>
                <a:lnTo>
                  <a:pt x="1851605" y="381193"/>
                </a:lnTo>
                <a:lnTo>
                  <a:pt x="1700880" y="586509"/>
                </a:lnTo>
                <a:close/>
              </a:path>
              <a:path w="2185670" h="1752600">
                <a:moveTo>
                  <a:pt x="1440941" y="431799"/>
                </a:moveTo>
                <a:lnTo>
                  <a:pt x="1426222" y="419099"/>
                </a:lnTo>
                <a:lnTo>
                  <a:pt x="1442265" y="416689"/>
                </a:lnTo>
                <a:lnTo>
                  <a:pt x="1440941" y="431799"/>
                </a:lnTo>
                <a:close/>
              </a:path>
              <a:path w="2185670" h="1752600">
                <a:moveTo>
                  <a:pt x="1102321" y="457199"/>
                </a:moveTo>
                <a:lnTo>
                  <a:pt x="1082840" y="457199"/>
                </a:lnTo>
                <a:lnTo>
                  <a:pt x="1092223" y="445675"/>
                </a:lnTo>
                <a:lnTo>
                  <a:pt x="1102321" y="457199"/>
                </a:lnTo>
                <a:close/>
              </a:path>
              <a:path w="2185670" h="1752600">
                <a:moveTo>
                  <a:pt x="731824" y="507999"/>
                </a:moveTo>
                <a:lnTo>
                  <a:pt x="737713" y="490024"/>
                </a:lnTo>
                <a:lnTo>
                  <a:pt x="749249" y="495299"/>
                </a:lnTo>
                <a:lnTo>
                  <a:pt x="731824" y="507999"/>
                </a:lnTo>
                <a:close/>
              </a:path>
              <a:path w="2185670" h="1752600">
                <a:moveTo>
                  <a:pt x="1693252" y="596899"/>
                </a:moveTo>
                <a:lnTo>
                  <a:pt x="1670316" y="596899"/>
                </a:lnTo>
                <a:lnTo>
                  <a:pt x="1670621" y="584199"/>
                </a:lnTo>
                <a:lnTo>
                  <a:pt x="1684896" y="584199"/>
                </a:lnTo>
                <a:lnTo>
                  <a:pt x="1693252" y="596899"/>
                </a:lnTo>
                <a:close/>
              </a:path>
              <a:path w="2185670" h="1752600">
                <a:moveTo>
                  <a:pt x="1693252" y="596899"/>
                </a:moveTo>
                <a:lnTo>
                  <a:pt x="1684896" y="584199"/>
                </a:lnTo>
                <a:lnTo>
                  <a:pt x="1700880" y="586509"/>
                </a:lnTo>
                <a:lnTo>
                  <a:pt x="1693252" y="596899"/>
                </a:lnTo>
                <a:close/>
              </a:path>
              <a:path w="2185670" h="1752600">
                <a:moveTo>
                  <a:pt x="2080631" y="667313"/>
                </a:moveTo>
                <a:lnTo>
                  <a:pt x="1681137" y="609599"/>
                </a:lnTo>
                <a:lnTo>
                  <a:pt x="1678609" y="609599"/>
                </a:lnTo>
                <a:lnTo>
                  <a:pt x="1676273" y="596899"/>
                </a:lnTo>
                <a:lnTo>
                  <a:pt x="1693252" y="596899"/>
                </a:lnTo>
                <a:lnTo>
                  <a:pt x="1700880" y="586509"/>
                </a:lnTo>
                <a:lnTo>
                  <a:pt x="2124443" y="647699"/>
                </a:lnTo>
                <a:lnTo>
                  <a:pt x="2116569" y="647699"/>
                </a:lnTo>
                <a:lnTo>
                  <a:pt x="2080631" y="667313"/>
                </a:lnTo>
                <a:close/>
              </a:path>
              <a:path w="2185670" h="1752600">
                <a:moveTo>
                  <a:pt x="466394" y="622299"/>
                </a:moveTo>
                <a:lnTo>
                  <a:pt x="456321" y="612383"/>
                </a:lnTo>
                <a:lnTo>
                  <a:pt x="473227" y="609599"/>
                </a:lnTo>
                <a:lnTo>
                  <a:pt x="466394" y="622299"/>
                </a:lnTo>
                <a:close/>
              </a:path>
              <a:path w="2185670" h="1752600">
                <a:moveTo>
                  <a:pt x="488035" y="622299"/>
                </a:moveTo>
                <a:lnTo>
                  <a:pt x="466394" y="622299"/>
                </a:lnTo>
                <a:lnTo>
                  <a:pt x="473227" y="609599"/>
                </a:lnTo>
                <a:lnTo>
                  <a:pt x="487972" y="609599"/>
                </a:lnTo>
                <a:lnTo>
                  <a:pt x="488035" y="622299"/>
                </a:lnTo>
                <a:close/>
              </a:path>
              <a:path w="2185670" h="1752600">
                <a:moveTo>
                  <a:pt x="47717" y="704875"/>
                </a:moveTo>
                <a:lnTo>
                  <a:pt x="19761" y="685799"/>
                </a:lnTo>
                <a:lnTo>
                  <a:pt x="10464" y="685799"/>
                </a:lnTo>
                <a:lnTo>
                  <a:pt x="456321" y="612383"/>
                </a:lnTo>
                <a:lnTo>
                  <a:pt x="466394" y="622299"/>
                </a:lnTo>
                <a:lnTo>
                  <a:pt x="477545" y="622299"/>
                </a:lnTo>
                <a:lnTo>
                  <a:pt x="47717" y="704875"/>
                </a:lnTo>
                <a:close/>
              </a:path>
              <a:path w="2185670" h="1752600">
                <a:moveTo>
                  <a:pt x="2120684" y="673099"/>
                </a:moveTo>
                <a:lnTo>
                  <a:pt x="2080631" y="667313"/>
                </a:lnTo>
                <a:lnTo>
                  <a:pt x="2116569" y="647699"/>
                </a:lnTo>
                <a:lnTo>
                  <a:pt x="2120684" y="673099"/>
                </a:lnTo>
                <a:close/>
              </a:path>
              <a:path w="2185670" h="1752600">
                <a:moveTo>
                  <a:pt x="2130755" y="673099"/>
                </a:moveTo>
                <a:lnTo>
                  <a:pt x="2120684" y="673099"/>
                </a:lnTo>
                <a:lnTo>
                  <a:pt x="2116569" y="647699"/>
                </a:lnTo>
                <a:lnTo>
                  <a:pt x="2134361" y="647699"/>
                </a:lnTo>
                <a:lnTo>
                  <a:pt x="2135073" y="660399"/>
                </a:lnTo>
                <a:lnTo>
                  <a:pt x="2132583" y="660399"/>
                </a:lnTo>
                <a:lnTo>
                  <a:pt x="2130755" y="673099"/>
                </a:lnTo>
                <a:close/>
              </a:path>
              <a:path w="2185670" h="1752600">
                <a:moveTo>
                  <a:pt x="1791742" y="844675"/>
                </a:moveTo>
                <a:lnTo>
                  <a:pt x="1779765" y="838199"/>
                </a:lnTo>
                <a:lnTo>
                  <a:pt x="1767522" y="838199"/>
                </a:lnTo>
                <a:lnTo>
                  <a:pt x="2080631" y="667313"/>
                </a:lnTo>
                <a:lnTo>
                  <a:pt x="2120684" y="673099"/>
                </a:lnTo>
                <a:lnTo>
                  <a:pt x="2128558" y="673099"/>
                </a:lnTo>
                <a:lnTo>
                  <a:pt x="1791742" y="844675"/>
                </a:lnTo>
                <a:close/>
              </a:path>
              <a:path w="2185670" h="1752600">
                <a:moveTo>
                  <a:pt x="358677" y="952195"/>
                </a:moveTo>
                <a:lnTo>
                  <a:pt x="5499" y="711199"/>
                </a:lnTo>
                <a:lnTo>
                  <a:pt x="3416" y="698499"/>
                </a:lnTo>
                <a:lnTo>
                  <a:pt x="0" y="698499"/>
                </a:lnTo>
                <a:lnTo>
                  <a:pt x="584" y="685799"/>
                </a:lnTo>
                <a:lnTo>
                  <a:pt x="19761" y="685799"/>
                </a:lnTo>
                <a:lnTo>
                  <a:pt x="14795" y="711199"/>
                </a:lnTo>
                <a:lnTo>
                  <a:pt x="56986" y="711199"/>
                </a:lnTo>
                <a:lnTo>
                  <a:pt x="392010" y="939799"/>
                </a:lnTo>
                <a:lnTo>
                  <a:pt x="378129" y="939799"/>
                </a:lnTo>
                <a:lnTo>
                  <a:pt x="358677" y="952195"/>
                </a:lnTo>
                <a:close/>
              </a:path>
              <a:path w="2185670" h="1752600">
                <a:moveTo>
                  <a:pt x="14795" y="711199"/>
                </a:moveTo>
                <a:lnTo>
                  <a:pt x="19761" y="685799"/>
                </a:lnTo>
                <a:lnTo>
                  <a:pt x="47717" y="704875"/>
                </a:lnTo>
                <a:lnTo>
                  <a:pt x="14795" y="711199"/>
                </a:lnTo>
                <a:close/>
              </a:path>
              <a:path w="2185670" h="1752600">
                <a:moveTo>
                  <a:pt x="56986" y="711199"/>
                </a:moveTo>
                <a:lnTo>
                  <a:pt x="14795" y="711199"/>
                </a:lnTo>
                <a:lnTo>
                  <a:pt x="47717" y="704875"/>
                </a:lnTo>
                <a:lnTo>
                  <a:pt x="56986" y="711199"/>
                </a:lnTo>
                <a:close/>
              </a:path>
              <a:path w="2185670" h="1752600">
                <a:moveTo>
                  <a:pt x="1779524" y="850899"/>
                </a:moveTo>
                <a:lnTo>
                  <a:pt x="1761083" y="850899"/>
                </a:lnTo>
                <a:lnTo>
                  <a:pt x="1760829" y="838199"/>
                </a:lnTo>
                <a:lnTo>
                  <a:pt x="1779765" y="838199"/>
                </a:lnTo>
                <a:lnTo>
                  <a:pt x="1779524" y="850899"/>
                </a:lnTo>
                <a:close/>
              </a:path>
              <a:path w="2185670" h="1752600">
                <a:moveTo>
                  <a:pt x="1779524" y="850899"/>
                </a:moveTo>
                <a:lnTo>
                  <a:pt x="1779765" y="838199"/>
                </a:lnTo>
                <a:lnTo>
                  <a:pt x="1791742" y="844675"/>
                </a:lnTo>
                <a:lnTo>
                  <a:pt x="1779524" y="850899"/>
                </a:lnTo>
                <a:close/>
              </a:path>
              <a:path w="2185670" h="1752600">
                <a:moveTo>
                  <a:pt x="2184615" y="1079499"/>
                </a:moveTo>
                <a:lnTo>
                  <a:pt x="2172131" y="1079499"/>
                </a:lnTo>
                <a:lnTo>
                  <a:pt x="2166712" y="1079211"/>
                </a:lnTo>
                <a:lnTo>
                  <a:pt x="2173617" y="1054099"/>
                </a:lnTo>
                <a:lnTo>
                  <a:pt x="2116985" y="1051080"/>
                </a:lnTo>
                <a:lnTo>
                  <a:pt x="1767281" y="850899"/>
                </a:lnTo>
                <a:lnTo>
                  <a:pt x="1779524" y="850899"/>
                </a:lnTo>
                <a:lnTo>
                  <a:pt x="1791742" y="844675"/>
                </a:lnTo>
                <a:lnTo>
                  <a:pt x="2179104" y="1054099"/>
                </a:lnTo>
                <a:lnTo>
                  <a:pt x="2181250" y="1054099"/>
                </a:lnTo>
                <a:lnTo>
                  <a:pt x="2183028" y="1066799"/>
                </a:lnTo>
                <a:lnTo>
                  <a:pt x="2185365" y="1066799"/>
                </a:lnTo>
                <a:lnTo>
                  <a:pt x="2184615" y="1079499"/>
                </a:lnTo>
                <a:close/>
              </a:path>
              <a:path w="2185670" h="1752600">
                <a:moveTo>
                  <a:pt x="377736" y="965199"/>
                </a:moveTo>
                <a:lnTo>
                  <a:pt x="358677" y="952195"/>
                </a:lnTo>
                <a:lnTo>
                  <a:pt x="378129" y="939799"/>
                </a:lnTo>
                <a:lnTo>
                  <a:pt x="377736" y="965199"/>
                </a:lnTo>
                <a:close/>
              </a:path>
              <a:path w="2185670" h="1752600">
                <a:moveTo>
                  <a:pt x="391617" y="965199"/>
                </a:moveTo>
                <a:lnTo>
                  <a:pt x="377736" y="965199"/>
                </a:lnTo>
                <a:lnTo>
                  <a:pt x="378129" y="939799"/>
                </a:lnTo>
                <a:lnTo>
                  <a:pt x="396951" y="939799"/>
                </a:lnTo>
                <a:lnTo>
                  <a:pt x="397522" y="952499"/>
                </a:lnTo>
                <a:lnTo>
                  <a:pt x="393814" y="952499"/>
                </a:lnTo>
                <a:lnTo>
                  <a:pt x="391617" y="965199"/>
                </a:lnTo>
                <a:close/>
              </a:path>
              <a:path w="2185670" h="1752600">
                <a:moveTo>
                  <a:pt x="41729" y="1154158"/>
                </a:moveTo>
                <a:lnTo>
                  <a:pt x="358677" y="952195"/>
                </a:lnTo>
                <a:lnTo>
                  <a:pt x="377736" y="965199"/>
                </a:lnTo>
                <a:lnTo>
                  <a:pt x="391617" y="965199"/>
                </a:lnTo>
                <a:lnTo>
                  <a:pt x="84111" y="1150267"/>
                </a:lnTo>
                <a:lnTo>
                  <a:pt x="41729" y="1154158"/>
                </a:lnTo>
                <a:close/>
              </a:path>
              <a:path w="2185670" h="1752600">
                <a:moveTo>
                  <a:pt x="2166067" y="1079176"/>
                </a:moveTo>
                <a:lnTo>
                  <a:pt x="1713003" y="1055018"/>
                </a:lnTo>
                <a:lnTo>
                  <a:pt x="1708619" y="1041399"/>
                </a:lnTo>
                <a:lnTo>
                  <a:pt x="1685709" y="1041399"/>
                </a:lnTo>
                <a:lnTo>
                  <a:pt x="1687385" y="1028699"/>
                </a:lnTo>
                <a:lnTo>
                  <a:pt x="1697253" y="1028699"/>
                </a:lnTo>
                <a:lnTo>
                  <a:pt x="2116985" y="1051080"/>
                </a:lnTo>
                <a:lnTo>
                  <a:pt x="2166067" y="1079176"/>
                </a:lnTo>
                <a:close/>
              </a:path>
              <a:path w="2185670" h="1752600">
                <a:moveTo>
                  <a:pt x="1839963" y="1460500"/>
                </a:moveTo>
                <a:lnTo>
                  <a:pt x="1820011" y="1460500"/>
                </a:lnTo>
                <a:lnTo>
                  <a:pt x="1817713" y="1458872"/>
                </a:lnTo>
                <a:lnTo>
                  <a:pt x="1834654" y="1447800"/>
                </a:lnTo>
                <a:lnTo>
                  <a:pt x="1804622" y="1426536"/>
                </a:lnTo>
                <a:lnTo>
                  <a:pt x="1684413" y="1041399"/>
                </a:lnTo>
                <a:lnTo>
                  <a:pt x="1708619" y="1041399"/>
                </a:lnTo>
                <a:lnTo>
                  <a:pt x="1695780" y="1054099"/>
                </a:lnTo>
                <a:lnTo>
                  <a:pt x="1713003" y="1055018"/>
                </a:lnTo>
                <a:lnTo>
                  <a:pt x="1839442" y="1447800"/>
                </a:lnTo>
                <a:lnTo>
                  <a:pt x="1839963" y="1447800"/>
                </a:lnTo>
                <a:lnTo>
                  <a:pt x="1839963" y="1460500"/>
                </a:lnTo>
                <a:close/>
              </a:path>
              <a:path w="2185670" h="1752600">
                <a:moveTo>
                  <a:pt x="1713003" y="1055018"/>
                </a:moveTo>
                <a:lnTo>
                  <a:pt x="1695780" y="1054099"/>
                </a:lnTo>
                <a:lnTo>
                  <a:pt x="1708619" y="1041399"/>
                </a:lnTo>
                <a:lnTo>
                  <a:pt x="1713003" y="1055018"/>
                </a:lnTo>
                <a:close/>
              </a:path>
              <a:path w="2185670" h="1752600">
                <a:moveTo>
                  <a:pt x="2166712" y="1079211"/>
                </a:moveTo>
                <a:lnTo>
                  <a:pt x="2166067" y="1079176"/>
                </a:lnTo>
                <a:lnTo>
                  <a:pt x="2116985" y="1051080"/>
                </a:lnTo>
                <a:lnTo>
                  <a:pt x="2173617" y="1054099"/>
                </a:lnTo>
                <a:lnTo>
                  <a:pt x="2166712" y="1079211"/>
                </a:lnTo>
                <a:close/>
              </a:path>
              <a:path w="2185670" h="1752600">
                <a:moveTo>
                  <a:pt x="2166632" y="1079499"/>
                </a:moveTo>
                <a:lnTo>
                  <a:pt x="2166067" y="1079176"/>
                </a:lnTo>
                <a:lnTo>
                  <a:pt x="2166712" y="1079211"/>
                </a:lnTo>
                <a:lnTo>
                  <a:pt x="2166632" y="1079499"/>
                </a:lnTo>
                <a:close/>
              </a:path>
              <a:path w="2185670" h="1752600">
                <a:moveTo>
                  <a:pt x="33881" y="1180497"/>
                </a:moveTo>
                <a:lnTo>
                  <a:pt x="84111" y="1150267"/>
                </a:lnTo>
                <a:lnTo>
                  <a:pt x="578205" y="1104899"/>
                </a:lnTo>
                <a:lnTo>
                  <a:pt x="586143" y="1104899"/>
                </a:lnTo>
                <a:lnTo>
                  <a:pt x="588314" y="1117599"/>
                </a:lnTo>
                <a:lnTo>
                  <a:pt x="567258" y="1117599"/>
                </a:lnTo>
                <a:lnTo>
                  <a:pt x="562817" y="1131930"/>
                </a:lnTo>
                <a:lnTo>
                  <a:pt x="33881" y="1180497"/>
                </a:lnTo>
                <a:close/>
              </a:path>
              <a:path w="2185670" h="1752600">
                <a:moveTo>
                  <a:pt x="562817" y="1131930"/>
                </a:moveTo>
                <a:lnTo>
                  <a:pt x="567258" y="1117599"/>
                </a:lnTo>
                <a:lnTo>
                  <a:pt x="580580" y="1130299"/>
                </a:lnTo>
                <a:lnTo>
                  <a:pt x="562817" y="1131930"/>
                </a:lnTo>
                <a:close/>
              </a:path>
              <a:path w="2185670" h="1752600">
                <a:moveTo>
                  <a:pt x="494906" y="1422400"/>
                </a:moveTo>
                <a:lnTo>
                  <a:pt x="476288" y="1422400"/>
                </a:lnTo>
                <a:lnTo>
                  <a:pt x="476224" y="1409699"/>
                </a:lnTo>
                <a:lnTo>
                  <a:pt x="476745" y="1409699"/>
                </a:lnTo>
                <a:lnTo>
                  <a:pt x="562817" y="1131930"/>
                </a:lnTo>
                <a:lnTo>
                  <a:pt x="580580" y="1130299"/>
                </a:lnTo>
                <a:lnTo>
                  <a:pt x="567258" y="1117599"/>
                </a:lnTo>
                <a:lnTo>
                  <a:pt x="592048" y="1117599"/>
                </a:lnTo>
                <a:lnTo>
                  <a:pt x="591527" y="1130299"/>
                </a:lnTo>
                <a:lnTo>
                  <a:pt x="509593" y="1394751"/>
                </a:lnTo>
                <a:lnTo>
                  <a:pt x="482853" y="1409699"/>
                </a:lnTo>
                <a:lnTo>
                  <a:pt x="498427" y="1420582"/>
                </a:lnTo>
                <a:lnTo>
                  <a:pt x="494906" y="1422400"/>
                </a:lnTo>
                <a:close/>
              </a:path>
              <a:path w="2185670" h="1752600">
                <a:moveTo>
                  <a:pt x="32725" y="1180603"/>
                </a:moveTo>
                <a:lnTo>
                  <a:pt x="27328" y="1163335"/>
                </a:lnTo>
                <a:lnTo>
                  <a:pt x="41729" y="1154158"/>
                </a:lnTo>
                <a:lnTo>
                  <a:pt x="84111" y="1150267"/>
                </a:lnTo>
                <a:lnTo>
                  <a:pt x="33881" y="1180497"/>
                </a:lnTo>
                <a:lnTo>
                  <a:pt x="32725" y="1180603"/>
                </a:lnTo>
                <a:close/>
              </a:path>
              <a:path w="2185670" h="1752600">
                <a:moveTo>
                  <a:pt x="27328" y="1163335"/>
                </a:moveTo>
                <a:lnTo>
                  <a:pt x="24942" y="1155699"/>
                </a:lnTo>
                <a:lnTo>
                  <a:pt x="41729" y="1154158"/>
                </a:lnTo>
                <a:lnTo>
                  <a:pt x="27328" y="1163335"/>
                </a:lnTo>
                <a:close/>
              </a:path>
              <a:path w="2185670" h="1752600">
                <a:moveTo>
                  <a:pt x="1346136" y="1600200"/>
                </a:moveTo>
                <a:lnTo>
                  <a:pt x="1328889" y="1600200"/>
                </a:lnTo>
                <a:lnTo>
                  <a:pt x="1327111" y="1587500"/>
                </a:lnTo>
                <a:lnTo>
                  <a:pt x="1326510" y="1586655"/>
                </a:lnTo>
                <a:lnTo>
                  <a:pt x="1347851" y="1574800"/>
                </a:lnTo>
                <a:lnTo>
                  <a:pt x="1331397" y="1551713"/>
                </a:lnTo>
                <a:lnTo>
                  <a:pt x="1402295" y="1155699"/>
                </a:lnTo>
                <a:lnTo>
                  <a:pt x="1422107" y="1155699"/>
                </a:lnTo>
                <a:lnTo>
                  <a:pt x="1440044" y="1168399"/>
                </a:lnTo>
                <a:lnTo>
                  <a:pt x="1407464" y="1168399"/>
                </a:lnTo>
                <a:lnTo>
                  <a:pt x="1424988" y="1180807"/>
                </a:lnTo>
                <a:lnTo>
                  <a:pt x="1349971" y="1587500"/>
                </a:lnTo>
                <a:lnTo>
                  <a:pt x="1347901" y="1587500"/>
                </a:lnTo>
                <a:lnTo>
                  <a:pt x="1346136" y="1600200"/>
                </a:lnTo>
                <a:close/>
              </a:path>
              <a:path w="2185670" h="1752600">
                <a:moveTo>
                  <a:pt x="27317" y="1181099"/>
                </a:moveTo>
                <a:lnTo>
                  <a:pt x="14109" y="1181099"/>
                </a:lnTo>
                <a:lnTo>
                  <a:pt x="13500" y="1168399"/>
                </a:lnTo>
                <a:lnTo>
                  <a:pt x="19380" y="1168399"/>
                </a:lnTo>
                <a:lnTo>
                  <a:pt x="27328" y="1163335"/>
                </a:lnTo>
                <a:lnTo>
                  <a:pt x="32725" y="1180603"/>
                </a:lnTo>
                <a:lnTo>
                  <a:pt x="27317" y="1181099"/>
                </a:lnTo>
                <a:close/>
              </a:path>
              <a:path w="2185670" h="1752600">
                <a:moveTo>
                  <a:pt x="1424988" y="1180807"/>
                </a:moveTo>
                <a:lnTo>
                  <a:pt x="1407464" y="1168399"/>
                </a:lnTo>
                <a:lnTo>
                  <a:pt x="1427276" y="1168399"/>
                </a:lnTo>
                <a:lnTo>
                  <a:pt x="1424988" y="1180807"/>
                </a:lnTo>
                <a:close/>
              </a:path>
              <a:path w="2185670" h="1752600">
                <a:moveTo>
                  <a:pt x="1813865" y="1456148"/>
                </a:moveTo>
                <a:lnTo>
                  <a:pt x="1424988" y="1180807"/>
                </a:lnTo>
                <a:lnTo>
                  <a:pt x="1427276" y="1168399"/>
                </a:lnTo>
                <a:lnTo>
                  <a:pt x="1440044" y="1168399"/>
                </a:lnTo>
                <a:lnTo>
                  <a:pt x="1804622" y="1426536"/>
                </a:lnTo>
                <a:lnTo>
                  <a:pt x="1813865" y="1456148"/>
                </a:lnTo>
                <a:close/>
              </a:path>
              <a:path w="2185670" h="1752600">
                <a:moveTo>
                  <a:pt x="32880" y="1181099"/>
                </a:moveTo>
                <a:lnTo>
                  <a:pt x="32725" y="1180603"/>
                </a:lnTo>
                <a:lnTo>
                  <a:pt x="33881" y="1180497"/>
                </a:lnTo>
                <a:lnTo>
                  <a:pt x="32880" y="1181099"/>
                </a:lnTo>
                <a:close/>
              </a:path>
              <a:path w="2185670" h="1752600">
                <a:moveTo>
                  <a:pt x="877960" y="1727200"/>
                </a:moveTo>
                <a:lnTo>
                  <a:pt x="873759" y="1727200"/>
                </a:lnTo>
                <a:lnTo>
                  <a:pt x="866460" y="1682654"/>
                </a:lnTo>
                <a:lnTo>
                  <a:pt x="1054087" y="1193799"/>
                </a:lnTo>
                <a:lnTo>
                  <a:pt x="1076325" y="1193799"/>
                </a:lnTo>
                <a:lnTo>
                  <a:pt x="1085375" y="1206499"/>
                </a:lnTo>
                <a:lnTo>
                  <a:pt x="1055573" y="1206499"/>
                </a:lnTo>
                <a:lnTo>
                  <a:pt x="1070019" y="1226769"/>
                </a:lnTo>
                <a:lnTo>
                  <a:pt x="877960" y="1727200"/>
                </a:lnTo>
                <a:close/>
              </a:path>
              <a:path w="2185670" h="1752600">
                <a:moveTo>
                  <a:pt x="1070019" y="1226769"/>
                </a:moveTo>
                <a:lnTo>
                  <a:pt x="1055573" y="1206499"/>
                </a:lnTo>
                <a:lnTo>
                  <a:pt x="1077798" y="1206499"/>
                </a:lnTo>
                <a:lnTo>
                  <a:pt x="1070019" y="1226769"/>
                </a:lnTo>
                <a:close/>
              </a:path>
              <a:path w="2185670" h="1752600">
                <a:moveTo>
                  <a:pt x="1325416" y="1585121"/>
                </a:moveTo>
                <a:lnTo>
                  <a:pt x="1070019" y="1226769"/>
                </a:lnTo>
                <a:lnTo>
                  <a:pt x="1077798" y="1206499"/>
                </a:lnTo>
                <a:lnTo>
                  <a:pt x="1085375" y="1206499"/>
                </a:lnTo>
                <a:lnTo>
                  <a:pt x="1331397" y="1551713"/>
                </a:lnTo>
                <a:lnTo>
                  <a:pt x="1325416" y="1585121"/>
                </a:lnTo>
                <a:close/>
              </a:path>
              <a:path w="2185670" h="1752600">
                <a:moveTo>
                  <a:pt x="502192" y="1418640"/>
                </a:moveTo>
                <a:lnTo>
                  <a:pt x="509593" y="1394751"/>
                </a:lnTo>
                <a:lnTo>
                  <a:pt x="778192" y="1244599"/>
                </a:lnTo>
                <a:lnTo>
                  <a:pt x="794816" y="1244599"/>
                </a:lnTo>
                <a:lnTo>
                  <a:pt x="796048" y="1257299"/>
                </a:lnTo>
                <a:lnTo>
                  <a:pt x="771677" y="1257299"/>
                </a:lnTo>
                <a:lnTo>
                  <a:pt x="774962" y="1277885"/>
                </a:lnTo>
                <a:lnTo>
                  <a:pt x="502192" y="1418640"/>
                </a:lnTo>
                <a:close/>
              </a:path>
              <a:path w="2185670" h="1752600">
                <a:moveTo>
                  <a:pt x="774962" y="1277885"/>
                </a:moveTo>
                <a:lnTo>
                  <a:pt x="771677" y="1257299"/>
                </a:lnTo>
                <a:lnTo>
                  <a:pt x="790244" y="1269999"/>
                </a:lnTo>
                <a:lnTo>
                  <a:pt x="774962" y="1277885"/>
                </a:lnTo>
                <a:close/>
              </a:path>
              <a:path w="2185670" h="1752600">
                <a:moveTo>
                  <a:pt x="873086" y="1739900"/>
                </a:moveTo>
                <a:lnTo>
                  <a:pt x="848690" y="1739900"/>
                </a:lnTo>
                <a:lnTo>
                  <a:pt x="774962" y="1277885"/>
                </a:lnTo>
                <a:lnTo>
                  <a:pt x="790244" y="1269999"/>
                </a:lnTo>
                <a:lnTo>
                  <a:pt x="771677" y="1257299"/>
                </a:lnTo>
                <a:lnTo>
                  <a:pt x="796759" y="1257299"/>
                </a:lnTo>
                <a:lnTo>
                  <a:pt x="866460" y="1682654"/>
                </a:lnTo>
                <a:lnTo>
                  <a:pt x="849363" y="1727200"/>
                </a:lnTo>
                <a:lnTo>
                  <a:pt x="877960" y="1727200"/>
                </a:lnTo>
                <a:lnTo>
                  <a:pt x="873086" y="1739900"/>
                </a:lnTo>
                <a:close/>
              </a:path>
              <a:path w="2185670" h="1752600">
                <a:moveTo>
                  <a:pt x="498427" y="1420582"/>
                </a:moveTo>
                <a:lnTo>
                  <a:pt x="482853" y="1409699"/>
                </a:lnTo>
                <a:lnTo>
                  <a:pt x="509593" y="1394751"/>
                </a:lnTo>
                <a:lnTo>
                  <a:pt x="502192" y="1418640"/>
                </a:lnTo>
                <a:lnTo>
                  <a:pt x="498427" y="1420582"/>
                </a:lnTo>
                <a:close/>
              </a:path>
              <a:path w="2185670" h="1752600">
                <a:moveTo>
                  <a:pt x="501027" y="1422400"/>
                </a:moveTo>
                <a:lnTo>
                  <a:pt x="498427" y="1420582"/>
                </a:lnTo>
                <a:lnTo>
                  <a:pt x="502192" y="1418640"/>
                </a:lnTo>
                <a:lnTo>
                  <a:pt x="501027" y="1422400"/>
                </a:lnTo>
                <a:close/>
              </a:path>
              <a:path w="2185670" h="1752600">
                <a:moveTo>
                  <a:pt x="1817713" y="1458872"/>
                </a:moveTo>
                <a:lnTo>
                  <a:pt x="1813865" y="1456148"/>
                </a:lnTo>
                <a:lnTo>
                  <a:pt x="1804622" y="1426536"/>
                </a:lnTo>
                <a:lnTo>
                  <a:pt x="1834654" y="1447800"/>
                </a:lnTo>
                <a:lnTo>
                  <a:pt x="1817713" y="1458872"/>
                </a:lnTo>
                <a:close/>
              </a:path>
              <a:path w="2185670" h="1752600">
                <a:moveTo>
                  <a:pt x="1815223" y="1460500"/>
                </a:moveTo>
                <a:lnTo>
                  <a:pt x="1813865" y="1456148"/>
                </a:lnTo>
                <a:lnTo>
                  <a:pt x="1817713" y="1458872"/>
                </a:lnTo>
                <a:lnTo>
                  <a:pt x="1815223" y="1460500"/>
                </a:lnTo>
                <a:close/>
              </a:path>
              <a:path w="2185670" h="1752600">
                <a:moveTo>
                  <a:pt x="1326510" y="1586655"/>
                </a:moveTo>
                <a:lnTo>
                  <a:pt x="1325416" y="1585121"/>
                </a:lnTo>
                <a:lnTo>
                  <a:pt x="1331397" y="1551713"/>
                </a:lnTo>
                <a:lnTo>
                  <a:pt x="1347851" y="1574800"/>
                </a:lnTo>
                <a:lnTo>
                  <a:pt x="1326510" y="1586655"/>
                </a:lnTo>
                <a:close/>
              </a:path>
              <a:path w="2185670" h="1752600">
                <a:moveTo>
                  <a:pt x="1324990" y="1587500"/>
                </a:moveTo>
                <a:lnTo>
                  <a:pt x="1325416" y="1585121"/>
                </a:lnTo>
                <a:lnTo>
                  <a:pt x="1326510" y="1586655"/>
                </a:lnTo>
                <a:lnTo>
                  <a:pt x="1324990" y="1587500"/>
                </a:lnTo>
                <a:close/>
              </a:path>
              <a:path w="2185670" h="1752600">
                <a:moveTo>
                  <a:pt x="873759" y="1727200"/>
                </a:moveTo>
                <a:lnTo>
                  <a:pt x="849363" y="1727200"/>
                </a:lnTo>
                <a:lnTo>
                  <a:pt x="866460" y="1682654"/>
                </a:lnTo>
                <a:lnTo>
                  <a:pt x="873759" y="1727200"/>
                </a:lnTo>
                <a:close/>
              </a:path>
              <a:path w="2185670" h="1752600">
                <a:moveTo>
                  <a:pt x="865365" y="1752600"/>
                </a:moveTo>
                <a:lnTo>
                  <a:pt x="857211" y="1752600"/>
                </a:lnTo>
                <a:lnTo>
                  <a:pt x="854697" y="1739900"/>
                </a:lnTo>
                <a:lnTo>
                  <a:pt x="867867" y="1739900"/>
                </a:lnTo>
                <a:lnTo>
                  <a:pt x="865365" y="1752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0" name="object 10"/>
          <p:cNvSpPr txBox="1"/>
          <p:nvPr/>
        </p:nvSpPr>
        <p:spPr>
          <a:xfrm>
            <a:off x="7456639" y="2410472"/>
            <a:ext cx="940435" cy="443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华文行楷" panose="02010800040101010101" charset="-122"/>
                <a:cs typeface="华文行楷" panose="02010800040101010101" charset="-122"/>
              </a:rPr>
              <a:t>新</a:t>
            </a:r>
            <a:r>
              <a:rPr sz="2800" b="1" spc="-5" dirty="0">
                <a:solidFill>
                  <a:srgbClr val="FF0000"/>
                </a:solidFill>
                <a:latin typeface="华文行楷" panose="02010800040101010101" charset="-122"/>
                <a:cs typeface="华文行楷" panose="02010800040101010101" charset="-122"/>
              </a:rPr>
              <a:t>增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28750" y="597852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具体的评估方</a:t>
            </a:r>
            <a:r>
              <a:rPr sz="3200" spc="5" dirty="0"/>
              <a:t>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5505" y="2103120"/>
            <a:ext cx="7412990" cy="276352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355600" indent="-342900">
              <a:lnSpc>
                <a:spcPct val="120000"/>
              </a:lnSpc>
              <a:spcBef>
                <a:spcPts val="980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局部系统的评价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>
              <a:lnSpc>
                <a:spcPct val="120000"/>
              </a:lnSpc>
              <a:spcBef>
                <a:spcPts val="7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考察每个具体项目的功能、应用情况与数 据质</a:t>
            </a:r>
            <a:r>
              <a:rPr sz="2400" spc="5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40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20000"/>
              </a:lnSpc>
              <a:buFont typeface="Arial" panose="020B0604020202020204"/>
              <a:buChar char="•"/>
              <a:tabLst>
                <a:tab pos="355600" algn="l"/>
              </a:tabLst>
            </a:pPr>
            <a:endParaRPr sz="280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20000"/>
              </a:lnSpc>
              <a:buFont typeface="Arial" panose="020B0604020202020204"/>
              <a:buChar char="•"/>
              <a:tabLst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整体系统的评价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20000"/>
              </a:lnSpc>
              <a:spcBef>
                <a:spcPts val="7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考察医院整体电子病历系统建设的平衡</a:t>
            </a:r>
            <a:r>
              <a:rPr sz="2400" spc="5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977" y="1570126"/>
            <a:ext cx="783272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局部系统划分角色（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10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个）与评价项目（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39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个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88415" y="588327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局部系统的评</a:t>
            </a:r>
            <a:r>
              <a:rPr sz="3200" spc="5" dirty="0"/>
              <a:t>价</a:t>
            </a:r>
          </a:p>
        </p:txBody>
      </p:sp>
      <p:sp>
        <p:nvSpPr>
          <p:cNvPr id="7" name="object 7"/>
          <p:cNvSpPr/>
          <p:nvPr/>
        </p:nvSpPr>
        <p:spPr>
          <a:xfrm>
            <a:off x="1155469" y="2606039"/>
            <a:ext cx="810490" cy="602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15836" y="2606039"/>
            <a:ext cx="818803" cy="6026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65960" y="3200400"/>
            <a:ext cx="868680" cy="685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32202" y="329354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验申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65960" y="3840479"/>
            <a:ext cx="86868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32202" y="392160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验报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65960" y="4480559"/>
            <a:ext cx="868680" cy="640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132202" y="4549673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查申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67890" y="2606039"/>
            <a:ext cx="798021" cy="6276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49040" y="2606039"/>
            <a:ext cx="785552" cy="6026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13563" y="2560320"/>
            <a:ext cx="789709" cy="6317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05251" y="3200400"/>
            <a:ext cx="881149" cy="6317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40679" y="2560320"/>
            <a:ext cx="868679" cy="685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0679" y="3200400"/>
            <a:ext cx="868679" cy="6400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35588" y="3273539"/>
            <a:ext cx="15125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 marR="5080" indent="-88900">
              <a:lnSpc>
                <a:spcPct val="100000"/>
              </a:lnSpc>
              <a:spcBef>
                <a:spcPts val="105"/>
              </a:spcBef>
              <a:tabLst>
                <a:tab pos="965200" algn="l"/>
                <a:tab pos="1054100" algn="l"/>
              </a:tabLst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手术预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	配血与 与登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记		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血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309359" y="2560320"/>
            <a:ext cx="831272" cy="6858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99210" y="5120640"/>
            <a:ext cx="835429" cy="6026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132202" y="517775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查报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40679" y="3840479"/>
            <a:ext cx="831272" cy="59851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506034" y="3948595"/>
            <a:ext cx="7245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门诊药</a:t>
            </a:r>
            <a:r>
              <a:rPr sz="1100" spc="5" dirty="0">
                <a:latin typeface="宋体" panose="02010600030101010101" pitchFamily="2" charset="-122"/>
                <a:cs typeface="宋体" panose="02010600030101010101" pitchFamily="2" charset="-122"/>
              </a:rPr>
              <a:t>品 </a:t>
            </a: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准备与调</a:t>
            </a:r>
            <a:r>
              <a:rPr sz="1100" spc="5" dirty="0">
                <a:latin typeface="宋体" panose="02010600030101010101" pitchFamily="2" charset="-122"/>
                <a:cs typeface="宋体" panose="02010600030101010101" pitchFamily="2" charset="-122"/>
              </a:rPr>
              <a:t>剂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97280" y="3200400"/>
            <a:ext cx="868680" cy="6400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57109" y="3281565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医嘱 执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行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965960" y="5715000"/>
            <a:ext cx="868680" cy="6400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132304" y="5793854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门诊病 历记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884516" y="3246120"/>
            <a:ext cx="781396" cy="59851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085299" y="3293567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703320" y="3200400"/>
            <a:ext cx="868679" cy="6400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860495" y="3281565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检验结 果记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605251" y="3840479"/>
            <a:ext cx="798021" cy="59851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813490" y="3889641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麻醉 信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息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572000" y="4434840"/>
            <a:ext cx="868679" cy="64008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813490" y="4517707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监护 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据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440679" y="4434840"/>
            <a:ext cx="868679" cy="64008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588685" y="451770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病房药 品配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置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178040" y="2593570"/>
            <a:ext cx="831272" cy="56942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336561" y="263349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病历数 据存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178040" y="3200400"/>
            <a:ext cx="827116" cy="59851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2319" y="3794759"/>
            <a:ext cx="914400" cy="685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278776" y="3922026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基础设施 安全管控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178040" y="4434840"/>
            <a:ext cx="868679" cy="6400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7278776" y="455009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系统灾难 恢复体系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749040" y="3873730"/>
            <a:ext cx="785552" cy="56942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949395" y="3909644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报告 生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成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834639" y="3840479"/>
            <a:ext cx="868680" cy="64008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085299" y="3921645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884516" y="4480559"/>
            <a:ext cx="818803" cy="6026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3085299" y="4549711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图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象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155469" y="3840479"/>
            <a:ext cx="806334" cy="6026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357109" y="3909644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护理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74320" y="2622665"/>
            <a:ext cx="818803" cy="56942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61850" y="3233650"/>
            <a:ext cx="798021" cy="65254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86016" y="3281540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验申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28600" y="3840479"/>
            <a:ext cx="868680" cy="64008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386016" y="3909606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验报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61850" y="4480559"/>
            <a:ext cx="798021" cy="59851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86016" y="453767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查申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28600" y="5715000"/>
            <a:ext cx="868680" cy="64008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405790" y="5781852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病房病 历记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28600" y="5074920"/>
            <a:ext cx="868680" cy="6858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386016" y="5165750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查报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538748" y="5623559"/>
            <a:ext cx="810490" cy="63176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5365115" y="5613120"/>
            <a:ext cx="836294" cy="59690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400" spc="-5" dirty="0">
                <a:latin typeface="Arial" panose="020B0604020202020204"/>
                <a:cs typeface="Arial" panose="020B0604020202020204"/>
              </a:rPr>
              <a:t>4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级基本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400" spc="-5" dirty="0">
                <a:latin typeface="Arial" panose="020B0604020202020204"/>
                <a:cs typeface="Arial" panose="020B0604020202020204"/>
              </a:rPr>
              <a:t>4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级选择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98716" y="2083066"/>
            <a:ext cx="534035" cy="1023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7630" marR="3302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房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病房医 嘱处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179207" y="2083066"/>
            <a:ext cx="73723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0" marR="15176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房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护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士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 algn="ctr">
              <a:lnSpc>
                <a:spcPct val="100000"/>
              </a:lnSpc>
              <a:spcBef>
                <a:spcPts val="75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病人管理 与评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估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202472" y="2083066"/>
            <a:ext cx="43116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门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诊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5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处方 书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写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996298" y="2083066"/>
            <a:ext cx="574040" cy="1047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494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检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查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01600" marR="19050" indent="-88900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申请与 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930662" y="2064067"/>
            <a:ext cx="431165" cy="105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检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验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9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标本 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794758" y="2064067"/>
            <a:ext cx="43116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疗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治疗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658853" y="2064067"/>
            <a:ext cx="43116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疗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保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障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血液 准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备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452679" y="2064067"/>
            <a:ext cx="55943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" marR="6286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历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管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病历质 量控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制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001000" y="2560320"/>
            <a:ext cx="914400" cy="6858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8200656" y="2064067"/>
            <a:ext cx="55943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" marR="8318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据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利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临床数 据整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8001000" y="3200400"/>
            <a:ext cx="914400" cy="64007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7253376" y="3273564"/>
            <a:ext cx="1512570" cy="417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540"/>
              </a:lnSpc>
              <a:spcBef>
                <a:spcPts val="105"/>
              </a:spcBef>
              <a:tabLst>
                <a:tab pos="939800" algn="l"/>
              </a:tabLst>
            </a:pPr>
            <a:r>
              <a:rPr sz="180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电子认证	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医疗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4300">
              <a:lnSpc>
                <a:spcPts val="1540"/>
              </a:lnSpc>
              <a:tabLst>
                <a:tab pos="939800" algn="l"/>
              </a:tabLst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与签名	</a:t>
            </a:r>
            <a:r>
              <a:rPr sz="2100" baseline="-12000" dirty="0">
                <a:latin typeface="宋体" panose="02010600030101010101" pitchFamily="2" charset="-122"/>
                <a:cs typeface="宋体" panose="02010600030101010101" pitchFamily="2" charset="-122"/>
              </a:rPr>
              <a:t>量控</a:t>
            </a:r>
            <a:r>
              <a:rPr sz="2100" spc="7" baseline="-12000" dirty="0">
                <a:latin typeface="宋体" panose="02010600030101010101" pitchFamily="2" charset="-122"/>
                <a:cs typeface="宋体" panose="02010600030101010101" pitchFamily="2" charset="-122"/>
              </a:rPr>
              <a:t>制</a:t>
            </a:r>
            <a:endParaRPr sz="2100" baseline="-1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001000" y="3840479"/>
            <a:ext cx="914400" cy="64008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8142871" y="3934028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知识获取 及管理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315034" y="2155075"/>
            <a:ext cx="4311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基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础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6263640" y="3154679"/>
            <a:ext cx="914400" cy="68580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6414579" y="3261715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电子病历 文档应用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74800" y="561022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局部系统的评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508657"/>
            <a:ext cx="7544434" cy="42672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局部评价内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标准设定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10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个角色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39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个评价项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目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每个项目列出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0—8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级的功能评价要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大部分项目中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3—7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级有数据质量评价要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每个项目综合的评分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功能评分</a:t>
            </a:r>
            <a:r>
              <a:rPr sz="24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X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应用范围</a:t>
            </a:r>
            <a:r>
              <a:rPr sz="24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X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数据质</a:t>
            </a:r>
            <a:r>
              <a:rPr sz="2400" b="1" spc="-2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功能评分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0—8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分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应用范围：按照应用比例计算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0—1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之间）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数据质量：按照符合要求比例计算（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0</a:t>
            </a:r>
            <a:r>
              <a:rPr sz="2000" dirty="0">
                <a:latin typeface="Calibri" panose="020F0502020204030204"/>
                <a:cs typeface="Calibri" panose="020F0502020204030204"/>
              </a:rPr>
              <a:t>—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1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之间）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项目综合评</a:t>
            </a:r>
            <a:r>
              <a:rPr sz="20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</a:t>
            </a:r>
            <a:r>
              <a:rPr sz="2000" b="1" spc="-66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≤ </a:t>
            </a: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功能评</a:t>
            </a:r>
            <a:r>
              <a:rPr sz="20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9350" y="505777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局部系统的评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965857"/>
            <a:ext cx="7569200" cy="337058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局部评价内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功能评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分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对照标准中列出的功能要求进行评价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获得某等级的评分必须实现本级与前级各项功能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Char char="•"/>
            </a:pPr>
            <a:endParaRPr sz="3200">
              <a:latin typeface="Times New Roman" panose="02020603050405020304"/>
              <a:cs typeface="Times New Roman" panose="02020603050405020304"/>
            </a:endParaRPr>
          </a:p>
          <a:p>
            <a:pPr marL="1155700" lvl="2" indent="-228600">
              <a:lnSpc>
                <a:spcPct val="100000"/>
              </a:lnSpc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功能评</a:t>
            </a:r>
            <a:r>
              <a:rPr sz="20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</a:t>
            </a:r>
            <a:r>
              <a:rPr sz="2000" b="1" spc="-66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=</a:t>
            </a:r>
            <a:r>
              <a:rPr sz="20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系统连续实现的功能等</a:t>
            </a:r>
            <a:r>
              <a:rPr sz="20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级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Char char="•"/>
            </a:pPr>
            <a:endParaRPr sz="3200">
              <a:latin typeface="Times New Roman" panose="02020603050405020304"/>
              <a:cs typeface="Times New Roman" panose="02020603050405020304"/>
            </a:endParaRPr>
          </a:p>
          <a:p>
            <a:pPr marL="1155700" lvl="2" indent="-228600">
              <a:lnSpc>
                <a:spcPct val="100000"/>
              </a:lnSpc>
              <a:buFont typeface="Arial" panose="020B0604020202020204"/>
              <a:buChar char="•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功能评分值在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0—8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分之间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1610" y="492442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局部系统的评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508657"/>
            <a:ext cx="7640320" cy="427545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265" marR="4838700" indent="-342265" algn="l">
              <a:lnSpc>
                <a:spcPct val="10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局部评价内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42950" marR="4744720" lvl="2" indent="-285750" algn="l">
              <a:lnSpc>
                <a:spcPct val="10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28575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有效应用评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分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按照达到功能要求系统的应用范围（应用比例）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分母：评价项目应该应用的人次数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分子：评价项目实际应用的人次数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Char char="•"/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1155700" lvl="2" indent="-228600">
              <a:lnSpc>
                <a:spcPct val="100000"/>
              </a:lnSpc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有效应用评分</a:t>
            </a:r>
            <a:r>
              <a:rPr sz="2400" b="1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=</a:t>
            </a:r>
            <a:r>
              <a:rPr sz="2400" b="1" spc="-7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实际应用人次数</a:t>
            </a:r>
            <a:r>
              <a:rPr sz="24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应该应用人次</a:t>
            </a:r>
            <a:r>
              <a:rPr sz="24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Char char="•"/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1155700" lvl="2" indent="-228600">
              <a:lnSpc>
                <a:spcPct val="100000"/>
              </a:lnSpc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有效应用评分值在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0—1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之间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97000" y="451167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局部系统的评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508657"/>
            <a:ext cx="7874000" cy="41567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265" marR="5072380" indent="-342265" algn="l">
              <a:lnSpc>
                <a:spcPct val="10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局部评价内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42950" marR="4978400" lvl="2" indent="-285750" algn="l">
              <a:lnSpc>
                <a:spcPct val="10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28575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数据质量评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分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考察数据项符合要求的比例数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分母：各个考察数据项记录的总数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分子：各个考察数据项记录符合要求记录数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数据质量评分</a:t>
            </a:r>
            <a:r>
              <a:rPr sz="2400" b="1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=</a:t>
            </a:r>
            <a:r>
              <a:rPr sz="2400" b="1" spc="-10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符合要求记录数</a:t>
            </a:r>
            <a:r>
              <a:rPr sz="2400" b="1" spc="-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数据记录总</a:t>
            </a:r>
            <a:r>
              <a:rPr sz="24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数据质量评分值在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0—1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之间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065" marR="508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以最高级别的数据质量指数计算评分，但前级数据 质量评分必须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&gt;=0.5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62330" y="560705"/>
            <a:ext cx="567880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整体系统的评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09724"/>
            <a:ext cx="6880859" cy="443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依据局部评价结果评价</a:t>
            </a:r>
            <a:r>
              <a:rPr sz="28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医院整体情</a:t>
            </a:r>
            <a:r>
              <a:rPr sz="28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况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17182" y="2270518"/>
          <a:ext cx="8641079" cy="38868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7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7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7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801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等级</a:t>
                      </a:r>
                    </a:p>
                  </a:txBody>
                  <a:tcPr marL="0" marR="0" marT="184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内容</a:t>
                      </a:r>
                    </a:p>
                  </a:txBody>
                  <a:tcPr marL="0" marR="0" marT="184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基本项目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数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（项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选择项目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数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（项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最低总评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分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（分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0级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未形成电子病历系统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--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--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--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1级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独立医疗信息系统建立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5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20/32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28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2级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医疗信息部门内部交换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10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15/27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55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3级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部门间数据交换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12/25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85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4级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全院信息共享，初级医疗决策支持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16</a:t>
                      </a: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10/23</a:t>
                      </a: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40" dirty="0">
                          <a:latin typeface="Arial" panose="020B0604020202020204"/>
                          <a:cs typeface="Arial" panose="020B0604020202020204"/>
                        </a:rPr>
                        <a:t>110</a:t>
                      </a: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5级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统一数据管理，中级医疗决策支持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20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6/19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140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6级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spc="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全流程医疗数</a:t>
                      </a:r>
                      <a:r>
                        <a:rPr sz="1800" spc="2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据闭环管理，高级医疗决</a:t>
                      </a: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策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支持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21</a:t>
                      </a: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5/18</a:t>
                      </a: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170</a:t>
                      </a: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7级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医疗安全质量管控，区域医疗信息共享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22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4/17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190</a:t>
                      </a: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8级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健康信息整合，医疗安全质量持续提升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22</a:t>
                      </a: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4/17</a:t>
                      </a: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220</a:t>
                      </a: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884" y="6286500"/>
            <a:ext cx="1714500" cy="388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49640" y="6417425"/>
            <a:ext cx="336665" cy="3034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4390" y="601662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整体系统的评</a:t>
            </a:r>
            <a:r>
              <a:rPr sz="3200" spc="5" dirty="0"/>
              <a:t>价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790"/>
              </a:lnSpc>
            </a:pPr>
            <a:r>
              <a:rPr spc="-15" dirty="0"/>
              <a:t>信 息 管 理</a:t>
            </a:r>
            <a:r>
              <a:rPr spc="50" dirty="0"/>
              <a:t> </a:t>
            </a:r>
            <a:r>
              <a:rPr spc="-15" dirty="0"/>
              <a:t>处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Information Technology</a:t>
            </a:r>
            <a:r>
              <a:rPr sz="800" b="0" spc="-1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Service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508657"/>
            <a:ext cx="7874000" cy="237617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整体评价内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总分要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求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065" marR="5080" lvl="2" indent="-228600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重点评价医院电子病历系统综合功能、应用情况、 数据质量情况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总分要求达到相应级别满分的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69%--77%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之间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73175" y="574992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整体系统的评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508657"/>
            <a:ext cx="7874000" cy="338010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265" marR="5072380" indent="-342265" algn="l">
              <a:lnSpc>
                <a:spcPct val="12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整体评价内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42950" marR="4978400" lvl="2" indent="-285750" algn="l">
              <a:lnSpc>
                <a:spcPct val="12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28575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基本项目要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求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 algn="l">
              <a:lnSpc>
                <a:spcPct val="12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基本项目是电子病历系统中关键的功能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 algn="l">
              <a:lnSpc>
                <a:spcPct val="12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电子病历系统中全部基本项评价不能低于整体等级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700" lvl="2" indent="-228600" algn="l">
              <a:lnSpc>
                <a:spcPct val="12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基本项目的应用范围应</a:t>
            </a:r>
            <a:r>
              <a:rPr sz="2400" spc="-66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&gt;=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80%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155700" lvl="2" indent="-228600" algn="l">
              <a:lnSpc>
                <a:spcPct val="12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数据质量指数应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&gt;= 50%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89000" y="519747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整体系统的评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0545" y="1811020"/>
            <a:ext cx="8043545" cy="395097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265" marR="5528945" indent="-342265" algn="l">
              <a:lnSpc>
                <a:spcPct val="11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整体评价内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42950" marR="5434965" lvl="2" indent="-285750" algn="l">
              <a:lnSpc>
                <a:spcPct val="11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28575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选择项目要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求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065" marR="462280" lvl="2" indent="-228600" algn="l">
              <a:lnSpc>
                <a:spcPct val="110000"/>
              </a:lnSpc>
              <a:spcBef>
                <a:spcPts val="600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选择项是考察医院电子病历系统达到或高于整体评分系统的范围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55065" marR="5080" lvl="2" indent="-228600" algn="l">
              <a:lnSpc>
                <a:spcPct val="11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电子病历系统中不低于整体等级的“基本项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+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选择项” 的项目数应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&gt;=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总项目的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2/3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155700" lvl="2" indent="-228600" algn="l">
              <a:lnSpc>
                <a:spcPct val="11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选择项的应用范围应</a:t>
            </a:r>
            <a:r>
              <a:rPr sz="2400" spc="-66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&gt;=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50%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155700" lvl="2" indent="-228600" algn="l">
              <a:lnSpc>
                <a:spcPct val="11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11557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数据质量指数应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&gt;= 50%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2190" y="560705"/>
            <a:ext cx="552894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整体系统的评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09724"/>
            <a:ext cx="5652135" cy="443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专家组给医院的是整体评价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！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17182" y="2270518"/>
          <a:ext cx="8641079" cy="38868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7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7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7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801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等级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184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内容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184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基本项目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数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（项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选择项目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数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（项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最低总评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分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30" dirty="0">
                          <a:latin typeface="黑体" panose="02010609060101010101" charset="-122"/>
                          <a:cs typeface="黑体" panose="02010609060101010101" charset="-122"/>
                        </a:rPr>
                        <a:t>（分</a:t>
                      </a: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0级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未形成电子病历系统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--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--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--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1级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独立医疗信息系统建立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5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20/32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28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2级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医疗信息部门内部交换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15/27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55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3级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部门间数据交换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12/25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85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4级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全院信息共享，初级医疗决策支持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16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10/23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40" dirty="0">
                          <a:latin typeface="Arial" panose="020B0604020202020204"/>
                          <a:cs typeface="Arial" panose="020B0604020202020204"/>
                        </a:rPr>
                        <a:t>110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5级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统一数据管理，中级医疗决策支持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6/19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140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6级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spc="2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全流程医疗数</a:t>
                      </a:r>
                      <a:r>
                        <a:rPr sz="1800" spc="25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据闭环管理，高级医疗决</a:t>
                      </a: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策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支持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21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5/18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170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7级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医疗安全质量管控，区域医疗信息共享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22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4/17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190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黑体" panose="02010609060101010101" charset="-122"/>
                          <a:cs typeface="黑体" panose="02010609060101010101" charset="-122"/>
                        </a:rPr>
                        <a:t>8级</a:t>
                      </a:r>
                      <a:endParaRPr sz="1800">
                        <a:latin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060"/>
                        </a:lnSpc>
                      </a:pPr>
                      <a:r>
                        <a:rPr sz="1800" dirty="0"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健康信息整合，医疗安全质量持续提升</a:t>
                      </a:r>
                      <a:endParaRPr sz="1800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22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4/17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220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020890" y="6349936"/>
            <a:ext cx="1437640" cy="343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90"/>
              </a:lnSpc>
            </a:pPr>
            <a:r>
              <a:rPr sz="1600" b="1" spc="-15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信 息 管 理</a:t>
            </a:r>
            <a:r>
              <a:rPr sz="1600" b="1" spc="50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 </a:t>
            </a:r>
            <a:r>
              <a:rPr sz="1600" b="1" spc="-15" dirty="0">
                <a:solidFill>
                  <a:srgbClr val="16375E"/>
                </a:solidFill>
                <a:latin typeface="隶书" panose="02010509060101010101" charset="-122"/>
                <a:cs typeface="隶书" panose="02010509060101010101" charset="-122"/>
              </a:rPr>
              <a:t>处</a:t>
            </a:r>
            <a:endParaRPr sz="1600">
              <a:latin typeface="隶书" panose="02010509060101010101" charset="-122"/>
              <a:cs typeface="隶书" panose="02010509060101010101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Information Technology</a:t>
            </a:r>
            <a:r>
              <a:rPr sz="800" spc="-1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Service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内容提</a:t>
            </a:r>
            <a:r>
              <a:rPr spc="5" dirty="0"/>
              <a:t>要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1470558"/>
            <a:ext cx="6871334" cy="237172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5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电子病历与应用水平的评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价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 panose="020F0502020204030204"/>
                <a:cs typeface="Calibri" panose="020F0502020204030204"/>
              </a:rPr>
              <a:t>2018</a:t>
            </a: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修订版基本内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医院：重要的建设与评估内</a:t>
            </a:r>
            <a:r>
              <a:rPr sz="3200" spc="5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小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结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31664" y="4463796"/>
            <a:ext cx="3788664" cy="2348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52805" y="560705"/>
            <a:ext cx="540893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医院建设要</a:t>
            </a:r>
            <a:r>
              <a:rPr sz="3200" spc="5" dirty="0"/>
              <a:t>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77045"/>
            <a:ext cx="7778750" cy="437959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7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了解与理解标准内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60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医院应充分阅读与理解标准要求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系统开发商应了解标准内容，使系统满足要求的功能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10000"/>
              </a:lnSpc>
              <a:spcBef>
                <a:spcPts val="64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系统建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60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系统完成开发与安装，功能满足要求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基础字典完善，知识库全面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重点关注基本项的建</a:t>
            </a:r>
            <a:r>
              <a:rPr sz="20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10000"/>
              </a:lnSpc>
              <a:spcBef>
                <a:spcPts val="64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电子病历的应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60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系统正常投入使用，功能应用充分，数据准</a:t>
            </a:r>
            <a:r>
              <a:rPr sz="2000" b="1" spc="-10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确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配套制度完善，系统与业务完全融合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977" y="1570126"/>
            <a:ext cx="6054725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四级要求：基本项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16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个，选择项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10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个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90" y="560705"/>
            <a:ext cx="570674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系统功能的评</a:t>
            </a:r>
            <a:r>
              <a:rPr sz="3200" spc="5" dirty="0"/>
              <a:t>价</a:t>
            </a:r>
          </a:p>
        </p:txBody>
      </p:sp>
      <p:sp>
        <p:nvSpPr>
          <p:cNvPr id="7" name="object 7"/>
          <p:cNvSpPr/>
          <p:nvPr/>
        </p:nvSpPr>
        <p:spPr>
          <a:xfrm>
            <a:off x="1155469" y="2606039"/>
            <a:ext cx="810490" cy="602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15836" y="2606039"/>
            <a:ext cx="818803" cy="6026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65960" y="3200400"/>
            <a:ext cx="868680" cy="685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32202" y="329354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验申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65960" y="3840479"/>
            <a:ext cx="86868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32202" y="392160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验报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65960" y="4480559"/>
            <a:ext cx="868680" cy="640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132202" y="4549673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查申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67890" y="2606039"/>
            <a:ext cx="798021" cy="6276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49040" y="2606039"/>
            <a:ext cx="785552" cy="6026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13563" y="2560320"/>
            <a:ext cx="789709" cy="6317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05251" y="3200400"/>
            <a:ext cx="881149" cy="6317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40679" y="2560320"/>
            <a:ext cx="868679" cy="685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0679" y="3200400"/>
            <a:ext cx="868679" cy="6400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35588" y="3273539"/>
            <a:ext cx="15125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 marR="5080" indent="-88900">
              <a:lnSpc>
                <a:spcPct val="100000"/>
              </a:lnSpc>
              <a:spcBef>
                <a:spcPts val="105"/>
              </a:spcBef>
              <a:tabLst>
                <a:tab pos="965200" algn="l"/>
                <a:tab pos="1054100" algn="l"/>
              </a:tabLst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手术预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	配血与 与登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记		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血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309359" y="2560320"/>
            <a:ext cx="831272" cy="6858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99210" y="5120640"/>
            <a:ext cx="835429" cy="6026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132202" y="517775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查报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40679" y="3840479"/>
            <a:ext cx="831272" cy="59851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506034" y="3948595"/>
            <a:ext cx="7245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门诊药</a:t>
            </a:r>
            <a:r>
              <a:rPr sz="1100" spc="5" dirty="0">
                <a:latin typeface="宋体" panose="02010600030101010101" pitchFamily="2" charset="-122"/>
                <a:cs typeface="宋体" panose="02010600030101010101" pitchFamily="2" charset="-122"/>
              </a:rPr>
              <a:t>品 </a:t>
            </a: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准备与调</a:t>
            </a:r>
            <a:r>
              <a:rPr sz="1100" spc="5" dirty="0">
                <a:latin typeface="宋体" panose="02010600030101010101" pitchFamily="2" charset="-122"/>
                <a:cs typeface="宋体" panose="02010600030101010101" pitchFamily="2" charset="-122"/>
              </a:rPr>
              <a:t>剂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97280" y="3200400"/>
            <a:ext cx="868680" cy="6400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57109" y="3281565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医嘱 执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行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965960" y="5715000"/>
            <a:ext cx="868680" cy="6400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84516" y="3246120"/>
            <a:ext cx="781396" cy="59851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085299" y="3293567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703320" y="3200400"/>
            <a:ext cx="868679" cy="6400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860495" y="3281565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检验结 果记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605251" y="3840479"/>
            <a:ext cx="798021" cy="59851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813490" y="3889641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麻醉 信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息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572000" y="4434840"/>
            <a:ext cx="868679" cy="64008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813490" y="4517707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监护 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据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440679" y="4434840"/>
            <a:ext cx="868679" cy="64008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588685" y="451770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病房药 品配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置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178040" y="2593570"/>
            <a:ext cx="831272" cy="56942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336561" y="263349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病历数 据存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178040" y="3200400"/>
            <a:ext cx="827116" cy="59851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132319" y="3794759"/>
            <a:ext cx="914400" cy="685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7278776" y="3922026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基础设施 安全管控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178040" y="4434840"/>
            <a:ext cx="868679" cy="6400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278776" y="455009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系统灾难 恢复体系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749040" y="3873730"/>
            <a:ext cx="785552" cy="56942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3949395" y="3909644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报告 生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成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834639" y="3840479"/>
            <a:ext cx="868680" cy="64008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085299" y="3921645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884516" y="4480559"/>
            <a:ext cx="818803" cy="6026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085299" y="4549711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图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象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155469" y="3840479"/>
            <a:ext cx="806334" cy="6026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357109" y="3909644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护理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74320" y="2622665"/>
            <a:ext cx="818803" cy="56942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61850" y="3233650"/>
            <a:ext cx="798021" cy="65254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86016" y="3281540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验申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28600" y="3840479"/>
            <a:ext cx="868680" cy="64008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86016" y="3909606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验报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61850" y="4480559"/>
            <a:ext cx="798021" cy="59851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386016" y="453767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查申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28600" y="5715000"/>
            <a:ext cx="868680" cy="64008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8600" y="5074920"/>
            <a:ext cx="868680" cy="6858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86016" y="5165750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查报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538748" y="5623559"/>
            <a:ext cx="810490" cy="63176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398716" y="2083066"/>
            <a:ext cx="534035" cy="1023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7630" marR="3302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房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病房医 嘱处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179207" y="2083066"/>
            <a:ext cx="73723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0" marR="15176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房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护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士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 algn="ctr">
              <a:lnSpc>
                <a:spcPct val="100000"/>
              </a:lnSpc>
              <a:spcBef>
                <a:spcPts val="75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病人管理 与评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估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202472" y="2083066"/>
            <a:ext cx="43116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门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诊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5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处方 书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写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996298" y="2083066"/>
            <a:ext cx="574040" cy="1047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494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检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查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01600" marR="19050" indent="-88900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申请与 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930662" y="2064067"/>
            <a:ext cx="431165" cy="105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检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验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9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标本 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794758" y="2064067"/>
            <a:ext cx="43116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疗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治疗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658853" y="2064067"/>
            <a:ext cx="43116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疗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保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障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血液 准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备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452679" y="2064067"/>
            <a:ext cx="55943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" marR="6286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历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管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病历质 量控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制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001000" y="2560320"/>
            <a:ext cx="914400" cy="6858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8200656" y="2064067"/>
            <a:ext cx="55943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" marR="8318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据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利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临床数 据整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8001000" y="3200400"/>
            <a:ext cx="914400" cy="64007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7253376" y="3273564"/>
            <a:ext cx="1512570" cy="417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540"/>
              </a:lnSpc>
              <a:spcBef>
                <a:spcPts val="105"/>
              </a:spcBef>
              <a:tabLst>
                <a:tab pos="939800" algn="l"/>
              </a:tabLst>
            </a:pPr>
            <a:r>
              <a:rPr sz="180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电子认证	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医疗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4300">
              <a:lnSpc>
                <a:spcPts val="1540"/>
              </a:lnSpc>
              <a:tabLst>
                <a:tab pos="939800" algn="l"/>
              </a:tabLst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与签名	</a:t>
            </a:r>
            <a:r>
              <a:rPr sz="2100" baseline="-12000" dirty="0">
                <a:latin typeface="宋体" panose="02010600030101010101" pitchFamily="2" charset="-122"/>
                <a:cs typeface="宋体" panose="02010600030101010101" pitchFamily="2" charset="-122"/>
              </a:rPr>
              <a:t>量控</a:t>
            </a:r>
            <a:r>
              <a:rPr sz="2100" spc="7" baseline="-12000" dirty="0">
                <a:latin typeface="宋体" panose="02010600030101010101" pitchFamily="2" charset="-122"/>
                <a:cs typeface="宋体" panose="02010600030101010101" pitchFamily="2" charset="-122"/>
              </a:rPr>
              <a:t>制</a:t>
            </a:r>
            <a:endParaRPr sz="2100" baseline="-1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001000" y="3840479"/>
            <a:ext cx="914400" cy="64008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8142871" y="3934028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知识获取 及管理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315034" y="2155075"/>
            <a:ext cx="4311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基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础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6263640" y="3154679"/>
            <a:ext cx="914400" cy="68580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414579" y="3261715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电子病历 文档应用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365115" y="5701651"/>
            <a:ext cx="836294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spc="-5" dirty="0">
                <a:latin typeface="Arial" panose="020B0604020202020204"/>
                <a:cs typeface="Arial" panose="020B0604020202020204"/>
              </a:rPr>
              <a:t>4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级基本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400" spc="-5" dirty="0">
                <a:latin typeface="Arial" panose="020B0604020202020204"/>
                <a:cs typeface="Arial" panose="020B0604020202020204"/>
              </a:rPr>
              <a:t>4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级选择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5790" y="5806945"/>
            <a:ext cx="559435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5"/>
              </a:lnSpc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历记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132304" y="5818946"/>
            <a:ext cx="559435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5"/>
              </a:lnSpc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历记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884" y="6286500"/>
            <a:ext cx="1714500" cy="388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49640" y="6417425"/>
            <a:ext cx="336665" cy="3034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977" y="1570126"/>
            <a:ext cx="5874385" cy="38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五级要求：基本项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20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个，选择项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6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个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52475" y="560705"/>
            <a:ext cx="578866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系统功能的评</a:t>
            </a:r>
            <a:r>
              <a:rPr sz="3200" spc="5" dirty="0"/>
              <a:t>价</a:t>
            </a:r>
          </a:p>
        </p:txBody>
      </p:sp>
      <p:sp>
        <p:nvSpPr>
          <p:cNvPr id="7" name="object 7"/>
          <p:cNvSpPr/>
          <p:nvPr/>
        </p:nvSpPr>
        <p:spPr>
          <a:xfrm>
            <a:off x="1155469" y="2606039"/>
            <a:ext cx="810490" cy="6026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15836" y="2606039"/>
            <a:ext cx="818803" cy="6026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65960" y="3200400"/>
            <a:ext cx="868680" cy="685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32202" y="329354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验申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65960" y="3840479"/>
            <a:ext cx="868680" cy="685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32202" y="392160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验报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65960" y="4480559"/>
            <a:ext cx="868680" cy="6400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132202" y="4549673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查申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67890" y="2606039"/>
            <a:ext cx="798021" cy="6276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49040" y="2606039"/>
            <a:ext cx="785552" cy="6026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13563" y="2560320"/>
            <a:ext cx="789709" cy="6317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05251" y="3200400"/>
            <a:ext cx="881149" cy="6317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40679" y="2560320"/>
            <a:ext cx="868679" cy="6858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0679" y="3200400"/>
            <a:ext cx="868679" cy="6400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35588" y="3273539"/>
            <a:ext cx="15125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 marR="5080" indent="-88900">
              <a:lnSpc>
                <a:spcPct val="100000"/>
              </a:lnSpc>
              <a:spcBef>
                <a:spcPts val="105"/>
              </a:spcBef>
              <a:tabLst>
                <a:tab pos="965200" algn="l"/>
                <a:tab pos="1054100" algn="l"/>
              </a:tabLst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手术预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	配血与 与登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记		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血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309359" y="2560320"/>
            <a:ext cx="831272" cy="6858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99210" y="5120640"/>
            <a:ext cx="835429" cy="60267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132202" y="517775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查报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40679" y="3840479"/>
            <a:ext cx="831272" cy="59851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506034" y="3948595"/>
            <a:ext cx="7245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门诊药</a:t>
            </a:r>
            <a:r>
              <a:rPr sz="1100" spc="5" dirty="0">
                <a:latin typeface="宋体" panose="02010600030101010101" pitchFamily="2" charset="-122"/>
                <a:cs typeface="宋体" panose="02010600030101010101" pitchFamily="2" charset="-122"/>
              </a:rPr>
              <a:t>品 </a:t>
            </a: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准备与调</a:t>
            </a:r>
            <a:r>
              <a:rPr sz="1100" spc="5" dirty="0">
                <a:latin typeface="宋体" panose="02010600030101010101" pitchFamily="2" charset="-122"/>
                <a:cs typeface="宋体" panose="02010600030101010101" pitchFamily="2" charset="-122"/>
              </a:rPr>
              <a:t>剂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97280" y="3200400"/>
            <a:ext cx="868680" cy="6400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57109" y="3281565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医嘱 执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行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965960" y="5715000"/>
            <a:ext cx="868680" cy="64008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84516" y="3246120"/>
            <a:ext cx="781396" cy="59851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085299" y="3293567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703320" y="3200400"/>
            <a:ext cx="868679" cy="6400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860495" y="3281565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检验结 果记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605251" y="3840479"/>
            <a:ext cx="798021" cy="59851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813490" y="3889641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麻醉 信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息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572000" y="4434840"/>
            <a:ext cx="868679" cy="6400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813490" y="4517707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监护 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据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440679" y="4434840"/>
            <a:ext cx="868679" cy="64008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588685" y="451770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病房药 品配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置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178040" y="2593570"/>
            <a:ext cx="831272" cy="56942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336561" y="263349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病历数 据存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182196" y="3200400"/>
            <a:ext cx="822959" cy="59851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132319" y="3794759"/>
            <a:ext cx="914400" cy="6858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7278776" y="3922026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基础设施 安全管控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178040" y="4434840"/>
            <a:ext cx="868679" cy="64008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278776" y="455009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系统灾难 恢复体系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749040" y="3873730"/>
            <a:ext cx="785552" cy="56942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3949395" y="3909644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报告 生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成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834639" y="3840479"/>
            <a:ext cx="868680" cy="64008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085299" y="3921645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884516" y="4480559"/>
            <a:ext cx="818803" cy="6026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085299" y="4549711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图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象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155469" y="3840479"/>
            <a:ext cx="806334" cy="6026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357109" y="3909644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护理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74320" y="2622665"/>
            <a:ext cx="818803" cy="56942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61850" y="3233650"/>
            <a:ext cx="798021" cy="65254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86016" y="3281540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验申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28600" y="3840479"/>
            <a:ext cx="868680" cy="64008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86016" y="3909606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验报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61850" y="4480559"/>
            <a:ext cx="798021" cy="59851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386016" y="453767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查申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28600" y="5715000"/>
            <a:ext cx="868680" cy="64008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8600" y="5074920"/>
            <a:ext cx="868680" cy="6858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86016" y="5165750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查报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538748" y="5623559"/>
            <a:ext cx="810490" cy="63176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398716" y="2083066"/>
            <a:ext cx="534035" cy="1023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7630" marR="3302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房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病房医 嘱处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179207" y="2083066"/>
            <a:ext cx="73723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0" marR="15176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房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护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士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 algn="ctr">
              <a:lnSpc>
                <a:spcPct val="100000"/>
              </a:lnSpc>
              <a:spcBef>
                <a:spcPts val="75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病人管理 与评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估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202472" y="2083066"/>
            <a:ext cx="43116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门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诊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5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处方 书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写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996298" y="2083066"/>
            <a:ext cx="574040" cy="1047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494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检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查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01600" marR="19050" indent="-88900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申请与 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930662" y="2064067"/>
            <a:ext cx="431165" cy="105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检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验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9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标本 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794758" y="2064067"/>
            <a:ext cx="43116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疗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治疗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658853" y="2064067"/>
            <a:ext cx="43116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疗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保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障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血液 准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备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452679" y="2064067"/>
            <a:ext cx="55943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" marR="6286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历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管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病历质 量控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制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001000" y="2560320"/>
            <a:ext cx="914400" cy="68580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8200656" y="2064067"/>
            <a:ext cx="55943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" marR="8318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据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利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临床数 据整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8001000" y="3200400"/>
            <a:ext cx="914400" cy="640079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7253376" y="3273564"/>
            <a:ext cx="1512570" cy="417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540"/>
              </a:lnSpc>
              <a:spcBef>
                <a:spcPts val="105"/>
              </a:spcBef>
              <a:tabLst>
                <a:tab pos="939800" algn="l"/>
              </a:tabLst>
            </a:pPr>
            <a:r>
              <a:rPr sz="180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电子认证	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医疗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4300">
              <a:lnSpc>
                <a:spcPts val="1540"/>
              </a:lnSpc>
              <a:tabLst>
                <a:tab pos="939800" algn="l"/>
              </a:tabLst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与签名	</a:t>
            </a:r>
            <a:r>
              <a:rPr sz="2100" baseline="-12000" dirty="0">
                <a:latin typeface="宋体" panose="02010600030101010101" pitchFamily="2" charset="-122"/>
                <a:cs typeface="宋体" panose="02010600030101010101" pitchFamily="2" charset="-122"/>
              </a:rPr>
              <a:t>量控</a:t>
            </a:r>
            <a:r>
              <a:rPr sz="2100" spc="7" baseline="-12000" dirty="0">
                <a:latin typeface="宋体" panose="02010600030101010101" pitchFamily="2" charset="-122"/>
                <a:cs typeface="宋体" panose="02010600030101010101" pitchFamily="2" charset="-122"/>
              </a:rPr>
              <a:t>制</a:t>
            </a:r>
            <a:endParaRPr sz="2100" baseline="-1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001000" y="3840479"/>
            <a:ext cx="914400" cy="64008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8142871" y="3934028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知识获取 及管理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315034" y="2155075"/>
            <a:ext cx="4311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基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础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6263640" y="3154679"/>
            <a:ext cx="914400" cy="68580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414579" y="3261715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电子病历 文档应用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365115" y="5701651"/>
            <a:ext cx="836294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spc="-5" dirty="0">
                <a:latin typeface="Arial" panose="020B0604020202020204"/>
                <a:cs typeface="Arial" panose="020B0604020202020204"/>
              </a:rPr>
              <a:t>5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级基本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400" spc="-5" dirty="0">
                <a:latin typeface="Arial" panose="020B0604020202020204"/>
                <a:cs typeface="Arial" panose="020B0604020202020204"/>
              </a:rPr>
              <a:t>5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级选择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5790" y="5806945"/>
            <a:ext cx="559435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5"/>
              </a:lnSpc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历记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132304" y="5818946"/>
            <a:ext cx="559435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5"/>
              </a:lnSpc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历记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6" name="object 8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790"/>
              </a:lnSpc>
            </a:pPr>
            <a:r>
              <a:rPr spc="-15" dirty="0"/>
              <a:t>信 息 管 理</a:t>
            </a:r>
            <a:r>
              <a:rPr spc="50" dirty="0"/>
              <a:t> </a:t>
            </a:r>
            <a:r>
              <a:rPr spc="-15" dirty="0"/>
              <a:t>处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Information Technology</a:t>
            </a:r>
            <a:r>
              <a:rPr sz="800" b="0" spc="-1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Service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977" y="1570126"/>
            <a:ext cx="5874385" cy="38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六级要求：基本项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21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个，选择项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5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个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665" y="657542"/>
            <a:ext cx="3937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系统功能的评</a:t>
            </a:r>
            <a:r>
              <a:rPr sz="3200" spc="5" dirty="0"/>
              <a:t>价</a:t>
            </a:r>
          </a:p>
        </p:txBody>
      </p:sp>
      <p:sp>
        <p:nvSpPr>
          <p:cNvPr id="7" name="object 7"/>
          <p:cNvSpPr/>
          <p:nvPr/>
        </p:nvSpPr>
        <p:spPr>
          <a:xfrm>
            <a:off x="1155469" y="2606039"/>
            <a:ext cx="810490" cy="602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15836" y="2606039"/>
            <a:ext cx="818803" cy="6026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65960" y="3200400"/>
            <a:ext cx="868680" cy="685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32202" y="329354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验申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65960" y="3840479"/>
            <a:ext cx="86868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32202" y="392160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验报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65960" y="4480559"/>
            <a:ext cx="868680" cy="640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132202" y="4549673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查申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67890" y="2606039"/>
            <a:ext cx="798021" cy="6276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49040" y="2606039"/>
            <a:ext cx="785552" cy="6026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13563" y="2560320"/>
            <a:ext cx="789709" cy="6317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05251" y="3200400"/>
            <a:ext cx="881149" cy="6317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40679" y="2560320"/>
            <a:ext cx="868679" cy="685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0679" y="3200400"/>
            <a:ext cx="868679" cy="6400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35588" y="3273539"/>
            <a:ext cx="15125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 marR="5080" indent="-88900">
              <a:lnSpc>
                <a:spcPct val="100000"/>
              </a:lnSpc>
              <a:spcBef>
                <a:spcPts val="105"/>
              </a:spcBef>
              <a:tabLst>
                <a:tab pos="965200" algn="l"/>
                <a:tab pos="1054100" algn="l"/>
              </a:tabLst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手术预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	配血与 与登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记		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血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309359" y="2560320"/>
            <a:ext cx="831272" cy="6858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99210" y="5120640"/>
            <a:ext cx="835429" cy="6026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132202" y="517775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门诊检 查报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40679" y="3840479"/>
            <a:ext cx="831272" cy="59851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506034" y="3948595"/>
            <a:ext cx="7245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门诊药</a:t>
            </a:r>
            <a:r>
              <a:rPr sz="1100" spc="5" dirty="0">
                <a:latin typeface="宋体" panose="02010600030101010101" pitchFamily="2" charset="-122"/>
                <a:cs typeface="宋体" panose="02010600030101010101" pitchFamily="2" charset="-122"/>
              </a:rPr>
              <a:t>品 </a:t>
            </a: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准备与调</a:t>
            </a:r>
            <a:r>
              <a:rPr sz="1100" spc="5" dirty="0">
                <a:latin typeface="宋体" panose="02010600030101010101" pitchFamily="2" charset="-122"/>
                <a:cs typeface="宋体" panose="02010600030101010101" pitchFamily="2" charset="-122"/>
              </a:rPr>
              <a:t>剂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97280" y="3200400"/>
            <a:ext cx="868680" cy="6400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57109" y="3281565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医嘱 执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行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965960" y="5715000"/>
            <a:ext cx="868680" cy="6400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132304" y="5793854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门诊病 历记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884516" y="3246120"/>
            <a:ext cx="781396" cy="59851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085299" y="3293567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703320" y="3200400"/>
            <a:ext cx="868679" cy="6400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860495" y="3281565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检验结 果记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605251" y="3840479"/>
            <a:ext cx="798021" cy="59851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813490" y="3889641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麻醉 信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息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572000" y="4434840"/>
            <a:ext cx="868679" cy="64008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813490" y="4517707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监护 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据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440679" y="4434840"/>
            <a:ext cx="868679" cy="64008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588685" y="451770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病房药 品配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置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178040" y="2593570"/>
            <a:ext cx="831272" cy="56942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336561" y="2633497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病历数 据存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182196" y="3200400"/>
            <a:ext cx="822959" cy="59851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2319" y="3794759"/>
            <a:ext cx="914400" cy="685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278776" y="3922026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基础设施 安全管控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178040" y="4434840"/>
            <a:ext cx="868679" cy="6400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7278776" y="455009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系统灾难 恢复体系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749040" y="3873730"/>
            <a:ext cx="785552" cy="56942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949395" y="3909644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报告 生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成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834639" y="3840479"/>
            <a:ext cx="868680" cy="64008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085299" y="3921645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884516" y="4480559"/>
            <a:ext cx="818803" cy="6026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3085299" y="4549711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检查 图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象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155469" y="3840479"/>
            <a:ext cx="806334" cy="6026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357109" y="3909644"/>
            <a:ext cx="381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护理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74320" y="2622665"/>
            <a:ext cx="818803" cy="56942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61850" y="3233650"/>
            <a:ext cx="798021" cy="65254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86016" y="3281540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验申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28600" y="3840479"/>
            <a:ext cx="868680" cy="64008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386016" y="3909606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验报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61850" y="4480559"/>
            <a:ext cx="798021" cy="60267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86016" y="4537671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查申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请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28600" y="5715000"/>
            <a:ext cx="868680" cy="64008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405790" y="5781852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病房病 历记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28600" y="5074920"/>
            <a:ext cx="868680" cy="6858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386016" y="5165750"/>
            <a:ext cx="55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病房检 查报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告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538748" y="5623559"/>
            <a:ext cx="810490" cy="63176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5365115" y="5613120"/>
            <a:ext cx="885825" cy="59690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400" dirty="0">
                <a:latin typeface="Arial" panose="020B0604020202020204"/>
                <a:cs typeface="Arial" panose="020B0604020202020204"/>
              </a:rPr>
              <a:t>6</a:t>
            </a:r>
            <a:r>
              <a:rPr sz="1400" spc="-105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级基本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400" dirty="0">
                <a:latin typeface="Arial" panose="020B0604020202020204"/>
                <a:cs typeface="Arial" panose="020B0604020202020204"/>
              </a:rPr>
              <a:t>6</a:t>
            </a:r>
            <a:r>
              <a:rPr sz="1400" spc="-105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级选择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98716" y="2083066"/>
            <a:ext cx="534035" cy="1023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7630" marR="3302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房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病房医 嘱处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179207" y="2083066"/>
            <a:ext cx="73723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0" marR="15176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房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护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士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 algn="ctr">
              <a:lnSpc>
                <a:spcPct val="100000"/>
              </a:lnSpc>
              <a:spcBef>
                <a:spcPts val="75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病人管理 与评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估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202472" y="2083066"/>
            <a:ext cx="431165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门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诊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生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5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处方 书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写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996298" y="2083066"/>
            <a:ext cx="574040" cy="1047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494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检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查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01600" marR="19050" indent="-88900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申请与 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930662" y="2064067"/>
            <a:ext cx="431165" cy="105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检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验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90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标本 处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794758" y="2064067"/>
            <a:ext cx="43116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疗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科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室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治疗 记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录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658853" y="2064067"/>
            <a:ext cx="43116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医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疗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保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障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1115" marR="3556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血液 准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备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452679" y="2064067"/>
            <a:ext cx="55943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" marR="6286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历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管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病历质 量控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制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001000" y="2560320"/>
            <a:ext cx="914400" cy="6858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8200859" y="2064067"/>
            <a:ext cx="559435" cy="1032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" marR="8318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据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利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临床数 据整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8001000" y="3200400"/>
            <a:ext cx="914400" cy="64007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7253376" y="3273564"/>
            <a:ext cx="1512570" cy="417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540"/>
              </a:lnSpc>
              <a:spcBef>
                <a:spcPts val="105"/>
              </a:spcBef>
              <a:tabLst>
                <a:tab pos="939800" algn="l"/>
              </a:tabLst>
            </a:pPr>
            <a:r>
              <a:rPr sz="180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电子认证	</a:t>
            </a:r>
            <a:r>
              <a:rPr sz="1400" dirty="0">
                <a:latin typeface="宋体" panose="02010600030101010101" pitchFamily="2" charset="-122"/>
                <a:cs typeface="宋体" panose="02010600030101010101" pitchFamily="2" charset="-122"/>
              </a:rPr>
              <a:t>医疗</a:t>
            </a:r>
            <a:r>
              <a:rPr sz="1400" spc="5" dirty="0">
                <a:latin typeface="宋体" panose="02010600030101010101" pitchFamily="2" charset="-122"/>
                <a:cs typeface="宋体" panose="02010600030101010101" pitchFamily="2" charset="-122"/>
              </a:rPr>
              <a:t>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14300">
              <a:lnSpc>
                <a:spcPts val="1540"/>
              </a:lnSpc>
              <a:tabLst>
                <a:tab pos="939800" algn="l"/>
              </a:tabLst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与签名	</a:t>
            </a:r>
            <a:r>
              <a:rPr sz="2100" baseline="-12000" dirty="0">
                <a:latin typeface="宋体" panose="02010600030101010101" pitchFamily="2" charset="-122"/>
                <a:cs typeface="宋体" panose="02010600030101010101" pitchFamily="2" charset="-122"/>
              </a:rPr>
              <a:t>量控</a:t>
            </a:r>
            <a:r>
              <a:rPr sz="2100" spc="7" baseline="-12000" dirty="0">
                <a:latin typeface="宋体" panose="02010600030101010101" pitchFamily="2" charset="-122"/>
                <a:cs typeface="宋体" panose="02010600030101010101" pitchFamily="2" charset="-122"/>
              </a:rPr>
              <a:t>制</a:t>
            </a:r>
            <a:endParaRPr sz="2100" baseline="-1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001000" y="3840479"/>
            <a:ext cx="914400" cy="64008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8142871" y="3934028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知识获取 及管理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315034" y="2155075"/>
            <a:ext cx="4311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基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础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6263640" y="3154679"/>
            <a:ext cx="914400" cy="68580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6414579" y="3261715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电子病历 文档应用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97560" y="560705"/>
            <a:ext cx="546417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基本功能要</a:t>
            </a:r>
            <a:r>
              <a:rPr sz="3200" spc="5" dirty="0"/>
              <a:t>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8345" y="1961515"/>
            <a:ext cx="7687310" cy="346519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 indent="-342900">
              <a:lnSpc>
                <a:spcPct val="120000"/>
              </a:lnSpc>
              <a:spcBef>
                <a:spcPts val="9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1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级：独立医疗信息系统建</a:t>
            </a:r>
            <a:r>
              <a:rPr sz="2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立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>
              <a:lnSpc>
                <a:spcPct val="120000"/>
              </a:lnSpc>
              <a:spcBef>
                <a:spcPts val="69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1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、局部要求：使用计算机系统处理医疗业务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数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据，所使用的软件系统可以是通用或专用软件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，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可以是单机版独立运行的系统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180340" lvl="1" indent="-285750">
              <a:lnSpc>
                <a:spcPct val="12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2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、整体要求：住院医嘱、检查、住院药品的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信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息处理使用计算机系统，并能够通过移动存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储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设备、复制文件等方式将数据导出供后续应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用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处理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45845" y="560705"/>
            <a:ext cx="521589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基本功能要</a:t>
            </a:r>
            <a:r>
              <a:rPr sz="3200" spc="5" dirty="0"/>
              <a:t>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9585" y="1812290"/>
            <a:ext cx="8155305" cy="423037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9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2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级：医疗信息部门内部交</a:t>
            </a:r>
            <a:r>
              <a:rPr sz="2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换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>
              <a:lnSpc>
                <a:spcPct val="110000"/>
              </a:lnSpc>
              <a:spcBef>
                <a:spcPts val="69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局部要求：在医疗业务部门建立了内部共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享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的信息处理系统，业务信息可以通过网络或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介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质交换在部门内部共享并进行处理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1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整体要求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69365" marR="36830" lvl="2" indent="-342900">
              <a:lnSpc>
                <a:spcPct val="110000"/>
              </a:lnSpc>
              <a:spcBef>
                <a:spcPts val="600"/>
              </a:spcBef>
              <a:buFont typeface="Wingdings" panose="05000000000000000000" charset="0"/>
              <a:buChar char="Ø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住院、检查、检验、住院药品等至少三个以上 部门的医疗信息能够通过联网的计算机完成本级局 部要求的信息处理功能，但各部门之间可未形成数 据交换系统，或者部门间数据交换需要手工操作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00" lvl="2" indent="-342900">
              <a:lnSpc>
                <a:spcPct val="110000"/>
              </a:lnSpc>
              <a:spcBef>
                <a:spcPts val="575"/>
              </a:spcBef>
              <a:buFont typeface="Wingdings" panose="05000000000000000000" charset="0"/>
              <a:buChar char="Ø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部门内有统一的医疗数据字典。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81380" y="560705"/>
            <a:ext cx="538035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基本功能要</a:t>
            </a:r>
            <a:r>
              <a:rPr sz="3200" spc="5" dirty="0"/>
              <a:t>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35158"/>
            <a:ext cx="8333105" cy="439039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101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libri" panose="020F0502020204030204"/>
                <a:cs typeface="Calibri" panose="020F0502020204030204"/>
              </a:rPr>
              <a:t>3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级：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部门间数据交</a:t>
            </a:r>
            <a:r>
              <a:rPr sz="2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换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84250" marR="103505" lvl="1" indent="-514350">
              <a:lnSpc>
                <a:spcPct val="110000"/>
              </a:lnSpc>
              <a:spcBef>
                <a:spcPts val="785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局部要求：医疗业务部之间门可通过网络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传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送数据，并采用任何方式（如界面集成、调用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信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息系统数据等）获得部门外数字化数据信息。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本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部门系统的数据可供其他部门共享。信息系统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具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有依据基础字典内容进行核对检查功能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84250" lvl="1" indent="-514350">
              <a:lnSpc>
                <a:spcPct val="110000"/>
              </a:lnSpc>
              <a:spcBef>
                <a:spcPts val="670"/>
              </a:spcBef>
              <a:buFont typeface="Arial" panose="020B0604020202020204"/>
              <a:buAutoNum type="arabicPeriod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整体要求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3665" marR="5080" lvl="2" indent="-457200">
              <a:lnSpc>
                <a:spcPct val="110000"/>
              </a:lnSpc>
              <a:spcBef>
                <a:spcPts val="600"/>
              </a:spcBef>
              <a:buFont typeface="+mj-ea"/>
              <a:buAutoNum type="circleNumDbPlain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实现医嘱、检查、检验、住院药品、门诊药品、 护理至少两类医疗信息跨部门的数据共享。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4300" lvl="2" indent="-457200">
              <a:lnSpc>
                <a:spcPct val="110000"/>
              </a:lnSpc>
              <a:spcBef>
                <a:spcPts val="575"/>
              </a:spcBef>
              <a:buFont typeface="+mj-ea"/>
              <a:buAutoNum type="circleNumDbPlain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有跨部门统一的医疗数据字典。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62660" y="560705"/>
            <a:ext cx="529907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基本功能要</a:t>
            </a:r>
            <a:r>
              <a:rPr sz="3200" spc="5" dirty="0"/>
              <a:t>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1655" y="1762125"/>
            <a:ext cx="7936865" cy="444944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 indent="-342900" algn="just">
              <a:lnSpc>
                <a:spcPct val="130000"/>
              </a:lnSpc>
              <a:spcBef>
                <a:spcPts val="905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800" b="1" spc="-5" dirty="0">
                <a:latin typeface="+mj-ea"/>
                <a:ea typeface="+mj-ea"/>
                <a:cs typeface="+mj-ea"/>
              </a:rPr>
              <a:t>4</a:t>
            </a:r>
            <a:r>
              <a:rPr sz="2800" b="1" dirty="0">
                <a:latin typeface="+mj-ea"/>
                <a:ea typeface="+mj-ea"/>
                <a:cs typeface="+mj-ea"/>
              </a:rPr>
              <a:t>级：全院信息共享，初级医疗决策支</a:t>
            </a:r>
            <a:r>
              <a:rPr sz="2800" b="1" spc="-10" dirty="0">
                <a:latin typeface="+mj-ea"/>
                <a:ea typeface="+mj-ea"/>
                <a:cs typeface="+mj-ea"/>
              </a:rPr>
              <a:t>持</a:t>
            </a:r>
            <a:endParaRPr sz="2800">
              <a:latin typeface="+mj-ea"/>
              <a:ea typeface="+mj-ea"/>
              <a:cs typeface="+mj-ea"/>
            </a:endParaRPr>
          </a:p>
          <a:p>
            <a:pPr marL="927100" lvl="1" indent="-457200" algn="just">
              <a:lnSpc>
                <a:spcPct val="130000"/>
              </a:lnSpc>
              <a:spcBef>
                <a:spcPts val="695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400" dirty="0">
                <a:latin typeface="+mj-ea"/>
                <a:ea typeface="+mj-ea"/>
                <a:cs typeface="+mj-ea"/>
              </a:rPr>
              <a:t>局部要求：通过数据接口方式实现所有系</a:t>
            </a:r>
            <a:r>
              <a:rPr sz="2400" spc="-5" dirty="0">
                <a:latin typeface="+mj-ea"/>
                <a:ea typeface="+mj-ea"/>
                <a:cs typeface="+mj-ea"/>
              </a:rPr>
              <a:t>统</a:t>
            </a:r>
          </a:p>
          <a:p>
            <a:pPr marL="1060450" lvl="2" indent="-342900" algn="just">
              <a:lnSpc>
                <a:spcPct val="130000"/>
              </a:lnSpc>
              <a:spcBef>
                <a:spcPts val="695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+mj-ea"/>
                <a:ea typeface="+mj-ea"/>
                <a:cs typeface="+mj-ea"/>
              </a:rPr>
              <a:t>（如</a:t>
            </a:r>
            <a:r>
              <a:rPr sz="2000" spc="-5" dirty="0">
                <a:latin typeface="+mj-ea"/>
                <a:ea typeface="+mj-ea"/>
                <a:cs typeface="+mj-ea"/>
              </a:rPr>
              <a:t>HIS</a:t>
            </a:r>
            <a:r>
              <a:rPr sz="2000" dirty="0">
                <a:latin typeface="+mj-ea"/>
                <a:ea typeface="+mj-ea"/>
                <a:cs typeface="+mj-ea"/>
              </a:rPr>
              <a:t>、</a:t>
            </a:r>
            <a:r>
              <a:rPr sz="2000" spc="-5" dirty="0">
                <a:latin typeface="+mj-ea"/>
                <a:ea typeface="+mj-ea"/>
                <a:cs typeface="+mj-ea"/>
              </a:rPr>
              <a:t>LIS</a:t>
            </a:r>
            <a:r>
              <a:rPr sz="2000" dirty="0">
                <a:latin typeface="+mj-ea"/>
                <a:ea typeface="+mj-ea"/>
                <a:cs typeface="+mj-ea"/>
              </a:rPr>
              <a:t>等系统）的数据交换。住院系统</a:t>
            </a:r>
            <a:r>
              <a:rPr sz="2000" spc="-5" dirty="0">
                <a:latin typeface="+mj-ea"/>
                <a:ea typeface="+mj-ea"/>
                <a:cs typeface="+mj-ea"/>
              </a:rPr>
              <a:t>具 </a:t>
            </a:r>
            <a:r>
              <a:rPr sz="2000" dirty="0">
                <a:latin typeface="+mj-ea"/>
                <a:ea typeface="+mj-ea"/>
                <a:cs typeface="+mj-ea"/>
              </a:rPr>
              <a:t>备提供至少</a:t>
            </a:r>
            <a:r>
              <a:rPr sz="2000" spc="-5" dirty="0">
                <a:latin typeface="+mj-ea"/>
                <a:ea typeface="+mj-ea"/>
                <a:cs typeface="+mj-ea"/>
              </a:rPr>
              <a:t>1</a:t>
            </a:r>
            <a:r>
              <a:rPr sz="2000" dirty="0">
                <a:latin typeface="+mj-ea"/>
                <a:ea typeface="+mj-ea"/>
                <a:cs typeface="+mj-ea"/>
              </a:rPr>
              <a:t>项基于基础字典与系统数据关联</a:t>
            </a:r>
            <a:r>
              <a:rPr sz="2000" spc="-5" dirty="0">
                <a:latin typeface="+mj-ea"/>
                <a:ea typeface="+mj-ea"/>
                <a:cs typeface="+mj-ea"/>
              </a:rPr>
              <a:t>的 </a:t>
            </a:r>
            <a:r>
              <a:rPr sz="2000" dirty="0">
                <a:latin typeface="+mj-ea"/>
                <a:ea typeface="+mj-ea"/>
                <a:cs typeface="+mj-ea"/>
              </a:rPr>
              <a:t>检查功能</a:t>
            </a:r>
            <a:r>
              <a:rPr sz="2000" spc="-5" dirty="0">
                <a:latin typeface="+mj-ea"/>
                <a:ea typeface="+mj-ea"/>
                <a:cs typeface="+mj-ea"/>
              </a:rPr>
              <a:t>。</a:t>
            </a:r>
            <a:endParaRPr sz="2400">
              <a:latin typeface="+mj-ea"/>
              <a:ea typeface="+mj-ea"/>
              <a:cs typeface="+mj-ea"/>
            </a:endParaRPr>
          </a:p>
          <a:p>
            <a:pPr marL="927100" lvl="1" indent="-457200" algn="just">
              <a:lnSpc>
                <a:spcPct val="130000"/>
              </a:lnSpc>
              <a:spcBef>
                <a:spcPts val="670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400" dirty="0">
                <a:latin typeface="+mj-ea"/>
                <a:ea typeface="+mj-ea"/>
                <a:cs typeface="+mj-ea"/>
              </a:rPr>
              <a:t>整体要求</a:t>
            </a:r>
            <a:r>
              <a:rPr sz="2400" spc="-5" dirty="0">
                <a:latin typeface="+mj-ea"/>
                <a:ea typeface="+mj-ea"/>
                <a:cs typeface="+mj-ea"/>
              </a:rPr>
              <a:t>：</a:t>
            </a:r>
            <a:endParaRPr sz="2400">
              <a:latin typeface="+mj-ea"/>
              <a:ea typeface="+mj-ea"/>
              <a:cs typeface="+mj-ea"/>
            </a:endParaRPr>
          </a:p>
          <a:p>
            <a:pPr marL="1383665" marR="36830" lvl="2" indent="-457200">
              <a:lnSpc>
                <a:spcPct val="130000"/>
              </a:lnSpc>
              <a:spcBef>
                <a:spcPts val="600"/>
              </a:spcBef>
              <a:buNone/>
              <a:tabLst>
                <a:tab pos="1155700" algn="l"/>
              </a:tabLst>
            </a:pPr>
            <a:r>
              <a:rPr sz="2000" dirty="0">
                <a:latin typeface="+mj-ea"/>
                <a:ea typeface="+mj-ea"/>
                <a:cs typeface="+mj-ea"/>
              </a:rPr>
              <a:t>（</a:t>
            </a:r>
            <a:r>
              <a:rPr sz="2000" spc="-5" dirty="0">
                <a:latin typeface="+mj-ea"/>
                <a:ea typeface="+mj-ea"/>
                <a:cs typeface="+mj-ea"/>
              </a:rPr>
              <a:t>1</a:t>
            </a:r>
            <a:r>
              <a:rPr sz="2000" dirty="0">
                <a:latin typeface="+mj-ea"/>
                <a:ea typeface="+mj-ea"/>
                <a:cs typeface="+mj-ea"/>
              </a:rPr>
              <a:t>）实现患者就医全流程信息（包括用药、检查、 检验、护理、治疗、手术等处理）的信息在全院范 围内安全共享。</a:t>
            </a:r>
            <a:endParaRPr sz="2000">
              <a:latin typeface="+mj-ea"/>
              <a:ea typeface="+mj-ea"/>
              <a:cs typeface="+mj-ea"/>
            </a:endParaRPr>
          </a:p>
          <a:p>
            <a:pPr marL="926465" marR="36830" lvl="2" indent="0">
              <a:lnSpc>
                <a:spcPct val="130000"/>
              </a:lnSpc>
              <a:spcBef>
                <a:spcPts val="575"/>
              </a:spcBef>
              <a:buNone/>
              <a:tabLst>
                <a:tab pos="1155700" algn="l"/>
              </a:tabLst>
            </a:pPr>
            <a:r>
              <a:rPr sz="2000" dirty="0">
                <a:latin typeface="+mj-ea"/>
                <a:ea typeface="+mj-ea"/>
                <a:cs typeface="+mj-ea"/>
              </a:rPr>
              <a:t>（</a:t>
            </a:r>
            <a:r>
              <a:rPr sz="2000" spc="-5" dirty="0">
                <a:latin typeface="+mj-ea"/>
                <a:ea typeface="+mj-ea"/>
                <a:cs typeface="+mj-ea"/>
              </a:rPr>
              <a:t>2</a:t>
            </a:r>
            <a:r>
              <a:rPr sz="2000" dirty="0">
                <a:latin typeface="+mj-ea"/>
                <a:ea typeface="+mj-ea"/>
                <a:cs typeface="+mj-ea"/>
              </a:rPr>
              <a:t>）实现药品配伍、相互作用自动审核，合理用药 监测等功能。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62660" y="560705"/>
            <a:ext cx="529907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基本功能要</a:t>
            </a:r>
            <a:r>
              <a:rPr sz="3200" spc="5" dirty="0"/>
              <a:t>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2140" y="1731860"/>
            <a:ext cx="7933055" cy="411607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93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5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级：统一数据管理，中级医疗决策支</a:t>
            </a:r>
            <a:r>
              <a:rPr sz="2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持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27100" marR="5080" lvl="1" indent="-457200">
              <a:lnSpc>
                <a:spcPct val="110000"/>
              </a:lnSpc>
              <a:spcBef>
                <a:spcPts val="625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局部要求：各部门能够利用全院统一的集成信息和 知识库，提供临床诊疗规范、合理用药、临床路径等 统一的知识库，为本部门提供集成展示、决策支持的 功能。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27100" lvl="1" indent="-457200">
              <a:lnSpc>
                <a:spcPct val="110000"/>
              </a:lnSpc>
              <a:spcBef>
                <a:spcPts val="575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整体要求：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69365" marR="36195" lvl="2" indent="-342900">
              <a:lnSpc>
                <a:spcPct val="110000"/>
              </a:lnSpc>
              <a:spcBef>
                <a:spcPts val="505"/>
              </a:spcBef>
              <a:buFont typeface="+mj-ea"/>
              <a:buAutoNum type="circleNumDbPlain"/>
              <a:tabLst>
                <a:tab pos="1155065" algn="l"/>
                <a:tab pos="1155700" algn="l"/>
              </a:tabLst>
            </a:pP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全院各系统数据能够按统一的临床数据管理机制进行信 息集成，并提供跨部门集成展示工具</a:t>
            </a:r>
            <a:r>
              <a:rPr spc="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69365" marR="36195" lvl="2" indent="-342900">
              <a:lnSpc>
                <a:spcPct val="110000"/>
              </a:lnSpc>
              <a:spcBef>
                <a:spcPts val="480"/>
              </a:spcBef>
              <a:buFont typeface="+mj-ea"/>
              <a:buAutoNum type="circleNumDbPlain"/>
              <a:tabLst>
                <a:tab pos="1155065" algn="l"/>
                <a:tab pos="1155700" algn="l"/>
              </a:tabLst>
            </a:pP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具有完备的数据采集智能化工具，支持病历、报告等的 结构化、智能化书写</a:t>
            </a:r>
            <a:r>
              <a:rPr spc="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69365" marR="36195" lvl="2" indent="-342900">
              <a:lnSpc>
                <a:spcPct val="110000"/>
              </a:lnSpc>
              <a:spcBef>
                <a:spcPts val="480"/>
              </a:spcBef>
              <a:buFont typeface="+mj-ea"/>
              <a:buAutoNum type="circleNumDbPlain"/>
              <a:tabLst>
                <a:tab pos="1155065" algn="l"/>
                <a:tab pos="1155700" algn="l"/>
              </a:tabLst>
            </a:pP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基于集成的患者信息，利用知识库实现决策支持服务， 并能够为临床科研工作提供数据挖掘功能</a:t>
            </a:r>
            <a:r>
              <a:rPr spc="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0600" y="533717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基本功能要</a:t>
            </a:r>
            <a:r>
              <a:rPr sz="3200" spc="5" dirty="0"/>
              <a:t>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4010" y="1757680"/>
            <a:ext cx="8472170" cy="450659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7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6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级：全流程医疗数据闭环管理，高级医疗决策支</a:t>
            </a:r>
            <a:r>
              <a:rPr sz="2800" b="1" spc="-20" dirty="0">
                <a:latin typeface="宋体" panose="02010600030101010101" pitchFamily="2" charset="-122"/>
                <a:cs typeface="宋体" panose="02010600030101010101" pitchFamily="2" charset="-122"/>
              </a:rPr>
              <a:t>持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26465" marR="281305" lvl="1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局部要求：各个医疗业务项目均具备过程数据采集、 记录与共享功能。能够展现全流程状态。能够依据知识库 对本环节提供实时数据核查、提示与管控功能。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27100" lvl="1" indent="-457200">
              <a:lnSpc>
                <a:spcPct val="110000"/>
              </a:lnSpc>
              <a:spcBef>
                <a:spcPts val="575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整体要求：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4300" marR="259080" lvl="2" indent="-457200">
              <a:lnSpc>
                <a:spcPct val="110000"/>
              </a:lnSpc>
              <a:spcBef>
                <a:spcPts val="505"/>
              </a:spcBef>
              <a:buFont typeface="+mj-ea"/>
              <a:buAutoNum type="circleNumDbPlain"/>
              <a:tabLst>
                <a:tab pos="1155065" algn="l"/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在药疗、检查、检验、治疗、手术、输血、护理等实现全流 程数据跟踪与闭环管理。并依据知识库实现全流程实时数据核</a:t>
            </a:r>
            <a:r>
              <a:rPr sz="2000" spc="5" dirty="0">
                <a:latin typeface="宋体" panose="02010600030101010101" pitchFamily="2" charset="-122"/>
                <a:cs typeface="宋体" panose="02010600030101010101" pitchFamily="2" charset="-122"/>
              </a:rPr>
              <a:t>查 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与管控</a:t>
            </a:r>
            <a:r>
              <a:rPr sz="2000" spc="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4300" marR="5080" lvl="2" indent="-457200">
              <a:lnSpc>
                <a:spcPct val="110000"/>
              </a:lnSpc>
              <a:spcBef>
                <a:spcPts val="480"/>
              </a:spcBef>
              <a:buFont typeface="+mj-ea"/>
              <a:buAutoNum type="circleNumDbPlain"/>
              <a:tabLst>
                <a:tab pos="1155065" algn="l"/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形成全院级多维度医疗知识库体系（包括症状、体征、检查、 检验、诊断、治疗、药物合理使用等相关联的医疗各阶段知识</a:t>
            </a:r>
            <a:r>
              <a:rPr sz="2000" spc="5" dirty="0">
                <a:latin typeface="宋体" panose="02010600030101010101" pitchFamily="2" charset="-122"/>
                <a:cs typeface="宋体" panose="02010600030101010101" pitchFamily="2" charset="-122"/>
              </a:rPr>
              <a:t>内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容），能够提供高级别医疗决策支持</a:t>
            </a:r>
            <a:r>
              <a:rPr sz="2000" spc="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334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9475" y="519112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基本功能要</a:t>
            </a:r>
            <a:r>
              <a:rPr sz="3200" spc="5" dirty="0"/>
              <a:t>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1965" y="1481455"/>
            <a:ext cx="8383270" cy="431546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indent="-342900">
              <a:lnSpc>
                <a:spcPct val="120000"/>
              </a:lnSpc>
              <a:spcBef>
                <a:spcPts val="7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libri" panose="020F0502020204030204"/>
                <a:cs typeface="Calibri" panose="020F0502020204030204"/>
              </a:rPr>
              <a:t>7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级：医疗安全质量管控，区域医疗信息共</a:t>
            </a:r>
            <a:r>
              <a:rPr sz="2400" b="1" spc="-20" dirty="0">
                <a:latin typeface="宋体" panose="02010600030101010101" pitchFamily="2" charset="-122"/>
                <a:cs typeface="宋体" panose="02010600030101010101" pitchFamily="2" charset="-122"/>
              </a:rPr>
              <a:t>享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27100" marR="152400" lvl="1" indent="-457200">
              <a:lnSpc>
                <a:spcPct val="120000"/>
              </a:lnSpc>
              <a:spcBef>
                <a:spcPts val="600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局部要求：全面利用医疗信息进行本部门医疗安全与 质量管控。能够共享患者外部医疗机构的医疗信息进行诊 疗联动。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27100" lvl="1" indent="-457200">
              <a:lnSpc>
                <a:spcPct val="120000"/>
              </a:lnSpc>
              <a:spcBef>
                <a:spcPts val="575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整体要求：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4300" marR="5080" lvl="2" indent="-457200">
              <a:lnSpc>
                <a:spcPct val="120000"/>
              </a:lnSpc>
              <a:spcBef>
                <a:spcPts val="505"/>
              </a:spcBef>
              <a:buFont typeface="+mj-ea"/>
              <a:buAutoNum type="circleNumDbPlain"/>
              <a:tabLst>
                <a:tab pos="1155065" algn="l"/>
                <a:tab pos="1155700" algn="l"/>
              </a:tabLst>
            </a:pP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医疗质量监控数据全部来自日常医疗信息系统，重点包括</a:t>
            </a:r>
            <a:r>
              <a:rPr spc="5" dirty="0">
                <a:latin typeface="宋体" panose="02010600030101010101" pitchFamily="2" charset="-122"/>
                <a:cs typeface="宋体" panose="02010600030101010101" pitchFamily="2" charset="-122"/>
              </a:rPr>
              <a:t>：  </a:t>
            </a: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院感、不良事件、手术等方面质量指标，具有及时的报警、通知、 通报体系，能够提供智能化感知与分析工具</a:t>
            </a:r>
            <a:r>
              <a:rPr spc="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4300" marR="130175" lvl="2" indent="-457200">
              <a:lnSpc>
                <a:spcPct val="120000"/>
              </a:lnSpc>
              <a:spcBef>
                <a:spcPts val="480"/>
              </a:spcBef>
              <a:buFont typeface="+mj-ea"/>
              <a:buAutoNum type="circleNumDbPlain"/>
              <a:tabLst>
                <a:tab pos="1155065" algn="l"/>
                <a:tab pos="1155700" algn="l"/>
              </a:tabLst>
            </a:pP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能够将患者病情、检查检验、治疗等信息与外部医疗机构进 行双向交换。患者识别、信息安全等问题在信息交换中已解决</a:t>
            </a:r>
            <a:r>
              <a:rPr spc="5" dirty="0">
                <a:latin typeface="宋体" panose="02010600030101010101" pitchFamily="2" charset="-122"/>
                <a:cs typeface="宋体" panose="02010600030101010101" pitchFamily="2" charset="-122"/>
              </a:rPr>
              <a:t>。 </a:t>
            </a: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能够利用院内外医疗信息进行联动诊疗活动</a:t>
            </a:r>
            <a:r>
              <a:rPr spc="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4300" marR="130175" lvl="2" indent="-457200">
              <a:lnSpc>
                <a:spcPct val="120000"/>
              </a:lnSpc>
              <a:spcBef>
                <a:spcPts val="480"/>
              </a:spcBef>
              <a:buFont typeface="+mj-ea"/>
              <a:buAutoNum type="circleNumDbPlain"/>
              <a:tabLst>
                <a:tab pos="1155065" algn="l"/>
                <a:tab pos="1155700" algn="l"/>
              </a:tabLst>
            </a:pPr>
            <a:r>
              <a:rPr dirty="0">
                <a:latin typeface="宋体" panose="02010600030101010101" pitchFamily="2" charset="-122"/>
                <a:cs typeface="宋体" panose="02010600030101010101" pitchFamily="2" charset="-122"/>
              </a:rPr>
              <a:t>患者可通过互联网查询自己的检查、检验结果，获得用药说 明信息</a:t>
            </a:r>
            <a:r>
              <a:rPr spc="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2310" y="561022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基本功能要</a:t>
            </a:r>
            <a:r>
              <a:rPr sz="3200" spc="5" dirty="0"/>
              <a:t>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756410"/>
            <a:ext cx="7905750" cy="42773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7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8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级：健康信息整合，医疗安全质量持续提</a:t>
            </a:r>
            <a:r>
              <a:rPr sz="2800" b="1" spc="-20" dirty="0">
                <a:latin typeface="宋体" panose="02010600030101010101" pitchFamily="2" charset="-122"/>
                <a:cs typeface="宋体" panose="02010600030101010101" pitchFamily="2" charset="-122"/>
              </a:rPr>
              <a:t>升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84250" marR="124460" lvl="1" indent="-514350">
              <a:lnSpc>
                <a:spcPct val="110000"/>
              </a:lnSpc>
              <a:spcBef>
                <a:spcPts val="670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局部要求：整合跨机构的医疗、健康记录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、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体征检测、随访信息用于本部门医疗活动。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掌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握区域内本部门相关的医疗质量信息，并用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于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进行本部门医疗安全与质量持续改进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84250" lvl="1" indent="-514350">
              <a:lnSpc>
                <a:spcPct val="110000"/>
              </a:lnSpc>
              <a:spcBef>
                <a:spcPts val="670"/>
              </a:spcBef>
              <a:buFont typeface="+mj-lt"/>
              <a:buAutoNum type="arabicPeriod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整体要求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3665" marR="155575" lvl="2" indent="-457200">
              <a:lnSpc>
                <a:spcPct val="110000"/>
              </a:lnSpc>
              <a:spcBef>
                <a:spcPts val="600"/>
              </a:spcBef>
              <a:buFont typeface="+mj-ea"/>
              <a:buAutoNum type="circleNumDbPlain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全面整合医疗、公共卫生、健康监测等信息， 完成整合型医疗服务。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83665" marR="5080" lvl="2" indent="-457200">
              <a:lnSpc>
                <a:spcPct val="110000"/>
              </a:lnSpc>
              <a:spcBef>
                <a:spcPts val="575"/>
              </a:spcBef>
              <a:buFont typeface="+mj-ea"/>
              <a:buAutoNum type="circleNumDbPlain"/>
              <a:tabLst>
                <a:tab pos="1155700" algn="l"/>
              </a:tabLst>
            </a:pP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对比应用区域医疗质量指标，持续监测与管理 本医疗机构的医疗安全与质量水平，不断进行改进。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80110" y="548322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数据质量评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13535"/>
            <a:ext cx="7835265" cy="4452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考察信息质量是全面评估电子病历系统是否成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功 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应用重要内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通过电子病历系统中的数据质量作为主要评价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的 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手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段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数据质量能够定量化的评价，包括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数据标准化：项目中数据记录与字典的一致性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数据完整性：数据项内容的完整情况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数据整合性：相关系统对应数据项目可对照或关联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61595" lvl="1" indent="-28575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数据及时性：项目中时间相关项的完整性、逻辑合理 性（流程时间分布）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7270" y="616267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数据质量评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0263" y="1661057"/>
            <a:ext cx="8415655" cy="401764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对应各级别数据质量评价重</a:t>
            </a:r>
            <a:r>
              <a:rPr sz="28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点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0—2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级：无要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3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级：重点考察关键数据项与字典的一致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4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级：重点考察必填项的完整性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360680" lvl="1" indent="-28575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5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级：重点考察必填项、常用项的完整性；具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备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完善的数据源对照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6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级：重点考察数据整合性、数据及时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7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级：重点考察与区域协同有关数据的可对照性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，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医疗质量管理相关数据内容的完整与及时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23645" y="561022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数据质量评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165" y="1860550"/>
            <a:ext cx="7773035" cy="3557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5890" indent="-342900" algn="just">
              <a:lnSpc>
                <a:spcPct val="11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具体评价方法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按照数据质量考察内容的实现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率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进行考察，评估结果是一个比例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0—1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之间的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数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值）</a:t>
            </a:r>
            <a:r>
              <a:rPr sz="24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0" algn="just">
              <a:lnSpc>
                <a:spcPct val="110000"/>
              </a:lnSpc>
              <a:spcBef>
                <a:spcPts val="670"/>
              </a:spcBef>
              <a:buNone/>
              <a:tabLst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1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、数据一致</a:t>
            </a:r>
            <a:r>
              <a:rPr sz="2800" b="1" spc="-20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205105" indent="-285750">
              <a:lnSpc>
                <a:spcPct val="110000"/>
              </a:lnSpc>
              <a:spcBef>
                <a:spcPts val="600"/>
              </a:spcBef>
            </a:pPr>
            <a:r>
              <a:rPr sz="2400" dirty="0">
                <a:latin typeface="Arial" panose="020B0604020202020204"/>
                <a:cs typeface="Arial" panose="020B0604020202020204"/>
              </a:rPr>
              <a:t>–</a:t>
            </a:r>
            <a:r>
              <a:rPr sz="2400" spc="145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以数据字典项目为基准内容值，考察实际数据记录中 基准内容占的比例。具体方法：</a:t>
            </a:r>
            <a:endParaRPr sz="3600">
              <a:latin typeface="Times New Roman" panose="02020603050405020304"/>
              <a:cs typeface="Times New Roman" panose="02020603050405020304"/>
            </a:endParaRPr>
          </a:p>
          <a:p>
            <a:pPr marL="755650" marR="5080" indent="-285750">
              <a:lnSpc>
                <a:spcPct val="110000"/>
              </a:lnSpc>
            </a:pPr>
            <a:endParaRPr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indent="-285750">
              <a:lnSpc>
                <a:spcPct val="110000"/>
              </a:lnSpc>
            </a:pP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 一致性系数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=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数据记录对应的项目中与字典内容一致的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记 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录数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/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数据记录项的总记录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7905" y="533717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数据质量评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524645"/>
            <a:ext cx="8047990" cy="456628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indent="0">
              <a:lnSpc>
                <a:spcPct val="100000"/>
              </a:lnSpc>
              <a:spcBef>
                <a:spcPts val="795"/>
              </a:spcBef>
              <a:buNone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2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、数据完整</a:t>
            </a:r>
            <a:r>
              <a:rPr sz="2800" b="1" spc="-20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274320" lvl="1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以对应考察项目列出的具体项目清单为基准，考察项 目清单所列实际数据记录中空项（或内容少于合理字 符）项所占的比例。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 panose="020B0604020202020204"/>
              <a:buChar char="–"/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755650" marR="5080" indent="-285750">
              <a:lnSpc>
                <a:spcPct val="100000"/>
              </a:lnSpc>
            </a:pP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完整性系数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=</a:t>
            </a:r>
            <a:r>
              <a:rPr sz="2400" b="1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项目内容完整（或内容超过合理字符）记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录 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/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项目总记录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755650" marR="274320" lvl="1" indent="-285750" algn="just">
              <a:lnSpc>
                <a:spcPct val="100000"/>
              </a:lnSpc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对于结构化数据，直接用数据项目的内容进行判断； 对于文件数据，可使用文件内容字符数、特定的结构 化标记要求内容进行判断。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9615" y="533717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数据质量评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2625" y="2073285"/>
            <a:ext cx="7778750" cy="3469004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3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、数据整合</a:t>
            </a:r>
            <a:r>
              <a:rPr sz="2800" b="1" spc="-20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按照列出的两个对应考察项目相关的数据记录中匹配 对照项的一致性或可对照性，需要从两个层次评估： 是否有对照项，对照项目数据的一致性。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 panose="020B0604020202020204"/>
              <a:buChar char="–"/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469900">
              <a:lnSpc>
                <a:spcPct val="100000"/>
              </a:lnSpc>
            </a:pP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数据整合性系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2400" b="1" spc="-66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=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对照项可匹配数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/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项目总记录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755650" lvl="1" indent="-285750">
              <a:lnSpc>
                <a:spcPct val="100000"/>
              </a:lnSpc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空值（或空格值）作为不可匹配项处理。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1240" y="643572"/>
            <a:ext cx="33788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数据质量评</a:t>
            </a:r>
            <a:r>
              <a:rPr sz="3200"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829445"/>
            <a:ext cx="8047990" cy="427291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indent="-342900">
              <a:lnSpc>
                <a:spcPct val="110000"/>
              </a:lnSpc>
              <a:spcBef>
                <a:spcPts val="7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 panose="020F0502020204030204"/>
                <a:cs typeface="Calibri" panose="020F0502020204030204"/>
              </a:rPr>
              <a:t>4</a:t>
            </a:r>
            <a:r>
              <a:rPr sz="2800" b="1" dirty="0">
                <a:latin typeface="宋体" panose="02010600030101010101" pitchFamily="2" charset="-122"/>
                <a:cs typeface="宋体" panose="02010600030101010101" pitchFamily="2" charset="-122"/>
              </a:rPr>
              <a:t>、数据及时</a:t>
            </a:r>
            <a:r>
              <a:rPr sz="2800" b="1" spc="-20" dirty="0">
                <a:latin typeface="宋体" panose="02010600030101010101" pitchFamily="2" charset="-122"/>
                <a:cs typeface="宋体" panose="02010600030101010101" pitchFamily="2" charset="-122"/>
              </a:rPr>
              <a:t>性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274320" lvl="1" indent="-285750">
              <a:lnSpc>
                <a:spcPct val="110000"/>
              </a:lnSpc>
              <a:spcBef>
                <a:spcPts val="60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根据列出时间项目清单内容进行判断，主要看时间项 是否有数值，按照内容是否符合时间顺序关系。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lvl="1">
              <a:lnSpc>
                <a:spcPct val="110000"/>
              </a:lnSpc>
              <a:spcBef>
                <a:spcPts val="5"/>
              </a:spcBef>
              <a:buFont typeface="Arial" panose="020B0604020202020204"/>
              <a:buChar char="–"/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469900">
              <a:lnSpc>
                <a:spcPct val="110000"/>
              </a:lnSpc>
            </a:pP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数据及时性系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2400" b="1" spc="-73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=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数据记录内容符合逻辑关系时间项数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>
              <a:lnSpc>
                <a:spcPct val="110000"/>
              </a:lnSpc>
            </a:pPr>
            <a:r>
              <a:rPr sz="2400" b="1" spc="-5" dirty="0">
                <a:latin typeface="Calibri" panose="020F0502020204030204"/>
                <a:cs typeface="Calibri" panose="020F0502020204030204"/>
              </a:rPr>
              <a:t>/</a:t>
            </a:r>
            <a:r>
              <a:rPr sz="2400" b="1" dirty="0">
                <a:latin typeface="宋体" panose="02010600030101010101" pitchFamily="2" charset="-122"/>
                <a:cs typeface="宋体" panose="02010600030101010101" pitchFamily="2" charset="-122"/>
              </a:rPr>
              <a:t>考察记录时间项目总数</a:t>
            </a:r>
            <a:r>
              <a:rPr sz="24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5"/>
              </a:spcBef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755650" marR="274320" lvl="1" indent="-285750">
              <a:lnSpc>
                <a:spcPct val="110000"/>
              </a:lnSpc>
              <a:buFont typeface="Arial" panose="020B0604020202020204"/>
              <a:buChar char="–"/>
              <a:tabLst>
                <a:tab pos="755650" algn="l"/>
              </a:tabLst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针对每个项目，需要列出进行考察的时间项目清单以 及这些项目之间的时间顺序、时间间隔等逻辑关系。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82900" y="465137"/>
            <a:ext cx="33788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数据质量评</a:t>
            </a:r>
            <a:r>
              <a:rPr spc="5" dirty="0"/>
              <a:t>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508657"/>
            <a:ext cx="7879715" cy="334772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实际评价时质量指数的计算方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法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 algn="just">
              <a:lnSpc>
                <a:spcPct val="100000"/>
              </a:lnSpc>
              <a:spcBef>
                <a:spcPts val="69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同项目同级别中只有一类考察内容（如字典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符 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合率或数据完整性）时，可按照要求考察的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各 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个数据项目记录数累计进行计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算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755650" marR="5080" lvl="1" indent="-285750" algn="just">
              <a:lnSpc>
                <a:spcPct val="100000"/>
              </a:lnSpc>
              <a:spcBef>
                <a:spcPts val="670"/>
              </a:spcBef>
              <a:buFont typeface="Arial" panose="020B0604020202020204"/>
              <a:buChar char="–"/>
              <a:tabLst>
                <a:tab pos="75565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同项目同级别中有多类考察内容（如既有数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据 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完整性又有时间逻辑规则）时，分别按照各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类 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数据记录数的比例进行计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算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内容提</a:t>
            </a:r>
            <a:r>
              <a:rPr spc="5" dirty="0"/>
              <a:t>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470558"/>
            <a:ext cx="6899909" cy="237172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5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电子病历与应用水平的评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价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 panose="020F0502020204030204"/>
                <a:cs typeface="Calibri" panose="020F0502020204030204"/>
              </a:rPr>
              <a:t>2018</a:t>
            </a: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修订版基本内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医院：重要的建设与评估内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容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宋体" panose="02010600030101010101" pitchFamily="2" charset="-122"/>
                <a:cs typeface="宋体" panose="02010600030101010101" pitchFamily="2" charset="-122"/>
              </a:rPr>
              <a:t>小</a:t>
            </a:r>
            <a:r>
              <a:rPr sz="3200" spc="5" dirty="0">
                <a:latin typeface="宋体" panose="02010600030101010101" pitchFamily="2" charset="-122"/>
                <a:cs typeface="宋体" panose="02010600030101010101" pitchFamily="2" charset="-122"/>
              </a:rPr>
              <a:t>结</a:t>
            </a: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74"/>
            <a:ext cx="9144000" cy="7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00500" y="561022"/>
            <a:ext cx="11436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小</a:t>
            </a:r>
            <a:r>
              <a:rPr sz="3200" spc="5" dirty="0"/>
              <a:t>结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3415" y="1938654"/>
            <a:ext cx="7684134" cy="4098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>
              <a:lnSpc>
                <a:spcPct val="110000"/>
              </a:lnSpc>
              <a:spcBef>
                <a:spcPts val="10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电子病历应用水平分级标准是一种依据数 据进行评估的客观评价方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法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69900" marR="5080" indent="-457200">
              <a:lnSpc>
                <a:spcPct val="110000"/>
              </a:lnSpc>
              <a:spcBef>
                <a:spcPts val="76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分级标准从系统功能、应用范围、数据质 量三个维度对电子病历应用情况进行评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价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69900" marR="5080" indent="-457200">
              <a:lnSpc>
                <a:spcPct val="110000"/>
              </a:lnSpc>
              <a:spcBef>
                <a:spcPts val="76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评估方法由局部评价和整体评价两个部分 的评估组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成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69900" marR="5080" indent="-457200">
              <a:lnSpc>
                <a:spcPct val="110000"/>
              </a:lnSpc>
              <a:spcBef>
                <a:spcPts val="76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评估流程分为网络申报、实证材料报送、 专家审核几个阶</a:t>
            </a:r>
            <a:r>
              <a:rPr sz="2800" spc="5" dirty="0">
                <a:latin typeface="宋体" panose="02010600030101010101" pitchFamily="2" charset="-122"/>
                <a:cs typeface="宋体" panose="02010600030101010101" pitchFamily="2" charset="-122"/>
              </a:rPr>
              <a:t>段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35020" y="2050415"/>
            <a:ext cx="27609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dirty="0">
                <a:latin typeface="宋体" panose="02010600030101010101" pitchFamily="2" charset="-122"/>
                <a:cs typeface="宋体" panose="02010600030101010101" pitchFamily="2" charset="-122"/>
              </a:rPr>
              <a:t>谢</a:t>
            </a:r>
            <a:r>
              <a:rPr sz="9600" b="1" spc="-40" dirty="0">
                <a:latin typeface="宋体" panose="02010600030101010101" pitchFamily="2" charset="-122"/>
                <a:cs typeface="宋体" panose="02010600030101010101" pitchFamily="2" charset="-122"/>
              </a:rPr>
              <a:t>谢</a:t>
            </a:r>
            <a:endParaRPr sz="9600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92500" y="4862195"/>
            <a:ext cx="2311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latin typeface="宋体" panose="02010600030101010101" pitchFamily="2" charset="-122"/>
                <a:cs typeface="宋体" panose="02010600030101010101" pitchFamily="2" charset="-122"/>
              </a:rPr>
              <a:t>问题？</a:t>
            </a:r>
            <a:endParaRPr sz="6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4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46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204463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8、9、10、16、17、18、23、27、32、37、40、41、4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D" val="_1*y*1"/>
  <p:tag name="KSO_WM_UNIT_TYPE" val="y"/>
  <p:tag name="KSO_WM_UNIT_INDEX" val="1"/>
  <p:tag name="KSO_WM_SLIDE_BACKGROUND_MASK_FLAG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D" val="_3**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3*i*0"/>
  <p:tag name="KSO_WM_UNIT_BK_DARK_LIGHT" val="2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4*i*0"/>
  <p:tag name="KSO_WM_UNIT_BK_DARK_LIGHT" val="2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5*i*0"/>
  <p:tag name="KSO_WM_UNIT_BK_DARK_LIGHT" val="2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6*i*0"/>
  <p:tag name="KSO_WM_UNIT_BK_DARK_LIGHT" val="2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7*i*0"/>
  <p:tag name="KSO_WM_UNIT_BK_DARK_LIGHT" val="2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8*i*0"/>
  <p:tag name="KSO_WM_UNIT_BK_DARK_LIGHT" val="2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9ca27c2-5799-4df2-aa65-7055651efe52}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8eb1cc9-620e-48d6-a395-9dda59d538de}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7b81dd4-61e0-4545-ad5f-98449dc098f8}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4463"/>
</p:tagLst>
</file>

<file path=ppt/theme/theme1.xml><?xml version="1.0" encoding="utf-8"?>
<a:theme xmlns:a="http://schemas.openxmlformats.org/drawingml/2006/main" name="Office 主题​​">
  <a:themeElements>
    <a:clrScheme name="WPS主题色">
      <a:dk1>
        <a:srgbClr val="000000"/>
      </a:dk1>
      <a:lt1>
        <a:srgbClr val="FFFFFF"/>
      </a:lt1>
      <a:dk2>
        <a:srgbClr val="EAEDEF"/>
      </a:dk2>
      <a:lt2>
        <a:srgbClr val="FBFCFC"/>
      </a:lt2>
      <a:accent1>
        <a:srgbClr val="3484CB"/>
      </a:accent1>
      <a:accent2>
        <a:srgbClr val="168791"/>
      </a:accent2>
      <a:accent3>
        <a:srgbClr val="2A7E49"/>
      </a:accent3>
      <a:accent4>
        <a:srgbClr val="5E6921"/>
      </a:accent4>
      <a:accent5>
        <a:srgbClr val="A24C1C"/>
      </a:accent5>
      <a:accent6>
        <a:srgbClr val="CA343A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1712</Words>
  <Application>Microsoft Office PowerPoint</Application>
  <PresentationFormat>全屏显示(4:3)</PresentationFormat>
  <Paragraphs>616</Paragraphs>
  <Slides>46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7" baseType="lpstr">
      <vt:lpstr>方正舒体</vt:lpstr>
      <vt:lpstr>黑体</vt:lpstr>
      <vt:lpstr>华文行楷</vt:lpstr>
      <vt:lpstr>隶书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电子病历应用水平分级标准简介</vt:lpstr>
      <vt:lpstr>内容提要</vt:lpstr>
      <vt:lpstr>电子病历与电子病历系统</vt:lpstr>
      <vt:lpstr>对信息系统的评价</vt:lpstr>
      <vt:lpstr>对信息系统的评价</vt:lpstr>
      <vt:lpstr>对信息系统的评价</vt:lpstr>
      <vt:lpstr>电子病历系统应用水平</vt:lpstr>
      <vt:lpstr>内容提要</vt:lpstr>
      <vt:lpstr>分级标准的评价维度</vt:lpstr>
      <vt:lpstr>系统质量—实现的功能</vt:lpstr>
      <vt:lpstr>应用质量—系统应用范围</vt:lpstr>
      <vt:lpstr>信息质量—数据质量为主</vt:lpstr>
      <vt:lpstr>具体的评估方法</vt:lpstr>
      <vt:lpstr>局部系统的评价</vt:lpstr>
      <vt:lpstr>局部系统的评价</vt:lpstr>
      <vt:lpstr>局部系统的评价</vt:lpstr>
      <vt:lpstr>局部系统的评价</vt:lpstr>
      <vt:lpstr>局部系统的评价</vt:lpstr>
      <vt:lpstr>整体系统的评价</vt:lpstr>
      <vt:lpstr>整体系统的评价</vt:lpstr>
      <vt:lpstr>整体系统的评价</vt:lpstr>
      <vt:lpstr>整体系统的评价</vt:lpstr>
      <vt:lpstr>整体系统的评价</vt:lpstr>
      <vt:lpstr>内容提要</vt:lpstr>
      <vt:lpstr>医院建设要点</vt:lpstr>
      <vt:lpstr>系统功能的评价</vt:lpstr>
      <vt:lpstr>系统功能的评价</vt:lpstr>
      <vt:lpstr>系统功能的评价</vt:lpstr>
      <vt:lpstr>基本功能要求</vt:lpstr>
      <vt:lpstr>基本功能要求</vt:lpstr>
      <vt:lpstr>基本功能要求</vt:lpstr>
      <vt:lpstr>基本功能要求</vt:lpstr>
      <vt:lpstr>基本功能要求</vt:lpstr>
      <vt:lpstr>基本功能要求</vt:lpstr>
      <vt:lpstr>基本功能要求</vt:lpstr>
      <vt:lpstr>基本功能要求</vt:lpstr>
      <vt:lpstr>数据质量评价</vt:lpstr>
      <vt:lpstr>数据质量评价</vt:lpstr>
      <vt:lpstr>数据质量评价</vt:lpstr>
      <vt:lpstr>数据质量评价</vt:lpstr>
      <vt:lpstr>数据质量评价</vt:lpstr>
      <vt:lpstr>数据质量评价</vt:lpstr>
      <vt:lpstr>数据质量评价</vt:lpstr>
      <vt:lpstr>内容提要</vt:lpstr>
      <vt:lpstr>小结</vt:lpstr>
      <vt:lpstr>谢谢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电子病历应用水平分级标准</dc:title>
  <dc:creator/>
  <cp:lastModifiedBy>Administrator</cp:lastModifiedBy>
  <cp:revision>10</cp:revision>
  <dcterms:created xsi:type="dcterms:W3CDTF">2019-12-11T03:32:00Z</dcterms:created>
  <dcterms:modified xsi:type="dcterms:W3CDTF">2019-12-11T14:54:54Z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2019-03-02T00:00:00Z</vt:filetime>
  </property>
  <property fmtid="{D5CDD505-2E9C-101B-9397-08002B2CF9AE}" pid="3" name="LastSaved">
    <vt:filetime>2019-12-09T00:00:00Z</vt:filetime>
  </property>
  <property fmtid="{D5CDD505-2E9C-101B-9397-08002B2CF9AE}" pid="4" name="KSOProductBuildVer">
    <vt:lpwstr>2052-11.1.0.9145</vt:lpwstr>
  </property>
</Properties>
</file>